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83" r:id="rId3"/>
    <p:sldId id="273" r:id="rId4"/>
    <p:sldId id="299" r:id="rId5"/>
    <p:sldId id="304" r:id="rId6"/>
    <p:sldId id="313" r:id="rId7"/>
    <p:sldId id="305" r:id="rId8"/>
    <p:sldId id="306" r:id="rId9"/>
    <p:sldId id="301" r:id="rId10"/>
    <p:sldId id="310" r:id="rId11"/>
    <p:sldId id="317" r:id="rId12"/>
    <p:sldId id="319" r:id="rId13"/>
    <p:sldId id="320" r:id="rId14"/>
    <p:sldId id="333" r:id="rId15"/>
    <p:sldId id="334" r:id="rId16"/>
    <p:sldId id="325" r:id="rId17"/>
    <p:sldId id="321" r:id="rId18"/>
    <p:sldId id="323" r:id="rId19"/>
    <p:sldId id="322" r:id="rId20"/>
    <p:sldId id="327" r:id="rId21"/>
    <p:sldId id="328" r:id="rId22"/>
    <p:sldId id="288" r:id="rId23"/>
    <p:sldId id="332" r:id="rId24"/>
    <p:sldId id="331" r:id="rId25"/>
    <p:sldId id="281" r:id="rId26"/>
    <p:sldId id="3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4CB"/>
    <a:srgbClr val="0F7F00"/>
    <a:srgbClr val="CCCC99"/>
    <a:srgbClr val="D8CAE1"/>
    <a:srgbClr val="B8955D"/>
    <a:srgbClr val="1DC243"/>
    <a:srgbClr val="E14D4D"/>
    <a:srgbClr val="C5D7EF"/>
    <a:srgbClr val="ABD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38"/>
    <p:restoredTop sz="95638"/>
  </p:normalViewPr>
  <p:slideViewPr>
    <p:cSldViewPr snapToGrid="0" snapToObjects="1">
      <p:cViewPr varScale="1">
        <p:scale>
          <a:sx n="50" d="100"/>
          <a:sy n="50" d="100"/>
        </p:scale>
        <p:origin x="17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A7553-46DF-4096-B69C-CFA10F8FE57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E958EB2-F8B3-4B85-A05A-5B19BC511B4D}">
      <dgm:prSet/>
      <dgm:spPr/>
      <dgm:t>
        <a:bodyPr/>
        <a:lstStyle/>
        <a:p>
          <a:r>
            <a:rPr lang="en-GB" b="1" dirty="0"/>
            <a:t>Blockade: </a:t>
          </a:r>
          <a:r>
            <a:rPr lang="en-GB" b="0" dirty="0"/>
            <a:t>When land is sealed off to prevent people or goods from entering or leaving</a:t>
          </a:r>
          <a:endParaRPr lang="en-US" b="0" dirty="0"/>
        </a:p>
      </dgm:t>
    </dgm:pt>
    <dgm:pt modelId="{8E88A2C6-51DB-4A8B-B055-08D6F6B8F09C}" type="parTrans" cxnId="{B42B7DE7-D404-49E7-A362-8ECCE7D889EA}">
      <dgm:prSet/>
      <dgm:spPr/>
      <dgm:t>
        <a:bodyPr/>
        <a:lstStyle/>
        <a:p>
          <a:endParaRPr lang="en-US"/>
        </a:p>
      </dgm:t>
    </dgm:pt>
    <dgm:pt modelId="{2F91D9BC-9398-4F1D-814C-B75FC08A012A}" type="sibTrans" cxnId="{B42B7DE7-D404-49E7-A362-8ECCE7D889EA}">
      <dgm:prSet/>
      <dgm:spPr/>
      <dgm:t>
        <a:bodyPr/>
        <a:lstStyle/>
        <a:p>
          <a:endParaRPr lang="en-US"/>
        </a:p>
      </dgm:t>
    </dgm:pt>
    <dgm:pt modelId="{DCAAAF53-3C59-4B12-8F7F-0496A39AB573}">
      <dgm:prSet/>
      <dgm:spPr/>
      <dgm:t>
        <a:bodyPr/>
        <a:lstStyle/>
        <a:p>
          <a:r>
            <a:rPr lang="en-GB" b="1" dirty="0"/>
            <a:t>Enclave: </a:t>
          </a:r>
          <a:r>
            <a:rPr lang="en-GB" b="0" dirty="0"/>
            <a:t>Land entirely surrounded by the land or sea of another country (for example Lesotho)</a:t>
          </a:r>
          <a:endParaRPr lang="en-US" b="0" dirty="0"/>
        </a:p>
      </dgm:t>
    </dgm:pt>
    <dgm:pt modelId="{327C3842-13CE-4E01-942E-9DDCC108748A}" type="parTrans" cxnId="{4320684F-EFC0-4ABF-8C4A-1D320ED1843A}">
      <dgm:prSet/>
      <dgm:spPr/>
      <dgm:t>
        <a:bodyPr/>
        <a:lstStyle/>
        <a:p>
          <a:endParaRPr lang="en-US"/>
        </a:p>
      </dgm:t>
    </dgm:pt>
    <dgm:pt modelId="{0C90C22D-6F7A-4D54-9AD8-A4C3E136505F}" type="sibTrans" cxnId="{4320684F-EFC0-4ABF-8C4A-1D320ED1843A}">
      <dgm:prSet/>
      <dgm:spPr/>
      <dgm:t>
        <a:bodyPr/>
        <a:lstStyle/>
        <a:p>
          <a:endParaRPr lang="en-US"/>
        </a:p>
      </dgm:t>
    </dgm:pt>
    <dgm:pt modelId="{F6950D16-6D21-4475-9604-6EBFF3551C63}">
      <dgm:prSet/>
      <dgm:spPr/>
      <dgm:t>
        <a:bodyPr/>
        <a:lstStyle/>
        <a:p>
          <a:r>
            <a:rPr lang="en-GB" b="1" dirty="0"/>
            <a:t>Gaza: </a:t>
          </a:r>
          <a:r>
            <a:rPr lang="en-GB" b="0" dirty="0"/>
            <a:t>A Palestinian enclave on the Mediterranean coast, which borders Egypt and Israel</a:t>
          </a:r>
          <a:endParaRPr lang="en-US" b="0" dirty="0"/>
        </a:p>
      </dgm:t>
    </dgm:pt>
    <dgm:pt modelId="{2D1B1A4C-FD72-424C-AD37-E96418245A8A}" type="parTrans" cxnId="{AFAD81DC-4CA3-4485-BDBF-1AB4B2B304EB}">
      <dgm:prSet/>
      <dgm:spPr/>
      <dgm:t>
        <a:bodyPr/>
        <a:lstStyle/>
        <a:p>
          <a:endParaRPr lang="en-US"/>
        </a:p>
      </dgm:t>
    </dgm:pt>
    <dgm:pt modelId="{9E56C914-58DF-46D5-AE97-0335560ED4FD}" type="sibTrans" cxnId="{AFAD81DC-4CA3-4485-BDBF-1AB4B2B304EB}">
      <dgm:prSet/>
      <dgm:spPr/>
      <dgm:t>
        <a:bodyPr/>
        <a:lstStyle/>
        <a:p>
          <a:endParaRPr lang="en-US"/>
        </a:p>
      </dgm:t>
    </dgm:pt>
    <dgm:pt modelId="{3FC00326-B6DA-481E-99F0-CCCDF8AB5072}">
      <dgm:prSet/>
      <dgm:spPr/>
      <dgm:t>
        <a:bodyPr/>
        <a:lstStyle/>
        <a:p>
          <a:r>
            <a:rPr lang="en-GB" b="1" dirty="0"/>
            <a:t>Humanitarian crisis: </a:t>
          </a:r>
          <a:r>
            <a:rPr lang="en-GB" b="0" dirty="0"/>
            <a:t>When the health, wellbeing or safety of a large group of people is seriously threatened</a:t>
          </a:r>
          <a:endParaRPr lang="en-US" b="0" dirty="0"/>
        </a:p>
      </dgm:t>
    </dgm:pt>
    <dgm:pt modelId="{B0CC0D5B-C235-4F0D-ADE7-38715C050D09}" type="parTrans" cxnId="{C160ADAE-58D5-4AEA-BE77-E81E0FF08B85}">
      <dgm:prSet/>
      <dgm:spPr/>
      <dgm:t>
        <a:bodyPr/>
        <a:lstStyle/>
        <a:p>
          <a:endParaRPr lang="en-US"/>
        </a:p>
      </dgm:t>
    </dgm:pt>
    <dgm:pt modelId="{3B787505-859E-454D-8C74-E6A6D21C9059}" type="sibTrans" cxnId="{C160ADAE-58D5-4AEA-BE77-E81E0FF08B85}">
      <dgm:prSet/>
      <dgm:spPr/>
      <dgm:t>
        <a:bodyPr/>
        <a:lstStyle/>
        <a:p>
          <a:endParaRPr lang="en-US"/>
        </a:p>
      </dgm:t>
    </dgm:pt>
    <dgm:pt modelId="{D6DD6143-1AC5-5E4D-8959-2350E3EB11AD}" type="pres">
      <dgm:prSet presAssocID="{A4BA7553-46DF-4096-B69C-CFA10F8FE57E}" presName="linear" presStyleCnt="0">
        <dgm:presLayoutVars>
          <dgm:animLvl val="lvl"/>
          <dgm:resizeHandles val="exact"/>
        </dgm:presLayoutVars>
      </dgm:prSet>
      <dgm:spPr/>
    </dgm:pt>
    <dgm:pt modelId="{2E49B699-DEC6-0C42-A1B5-379D7F35E8F3}" type="pres">
      <dgm:prSet presAssocID="{CE958EB2-F8B3-4B85-A05A-5B19BC511B4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886DE14-40BC-B240-9F3D-D1691D4C1E54}" type="pres">
      <dgm:prSet presAssocID="{2F91D9BC-9398-4F1D-814C-B75FC08A012A}" presName="spacer" presStyleCnt="0"/>
      <dgm:spPr/>
    </dgm:pt>
    <dgm:pt modelId="{94F3D31D-11F1-1845-809A-CBAAF499FFAB}" type="pres">
      <dgm:prSet presAssocID="{DCAAAF53-3C59-4B12-8F7F-0496A39AB5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155EB9F-33C3-EA44-B737-34AAD5BEB32F}" type="pres">
      <dgm:prSet presAssocID="{0C90C22D-6F7A-4D54-9AD8-A4C3E136505F}" presName="spacer" presStyleCnt="0"/>
      <dgm:spPr/>
    </dgm:pt>
    <dgm:pt modelId="{26F31AAF-AE79-3748-9695-E0CCE4C3EA84}" type="pres">
      <dgm:prSet presAssocID="{F6950D16-6D21-4475-9604-6EBFF3551C6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000CF5B-87D6-4846-ADCB-9C87C0066CD3}" type="pres">
      <dgm:prSet presAssocID="{9E56C914-58DF-46D5-AE97-0335560ED4FD}" presName="spacer" presStyleCnt="0"/>
      <dgm:spPr/>
    </dgm:pt>
    <dgm:pt modelId="{532B7202-6163-9A4B-AF4F-4C3ED02CC5C7}" type="pres">
      <dgm:prSet presAssocID="{3FC00326-B6DA-481E-99F0-CCCDF8AB507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586712-1282-D942-A2A6-A73C971F62F2}" type="presOf" srcId="{F6950D16-6D21-4475-9604-6EBFF3551C63}" destId="{26F31AAF-AE79-3748-9695-E0CCE4C3EA84}" srcOrd="0" destOrd="0" presId="urn:microsoft.com/office/officeart/2005/8/layout/vList2"/>
    <dgm:cxn modelId="{2B426C12-AD7E-E145-B5D0-1B0F6B244919}" type="presOf" srcId="{A4BA7553-46DF-4096-B69C-CFA10F8FE57E}" destId="{D6DD6143-1AC5-5E4D-8959-2350E3EB11AD}" srcOrd="0" destOrd="0" presId="urn:microsoft.com/office/officeart/2005/8/layout/vList2"/>
    <dgm:cxn modelId="{0FFE561F-115D-0C44-91FC-9AE1A0C06F4D}" type="presOf" srcId="{CE958EB2-F8B3-4B85-A05A-5B19BC511B4D}" destId="{2E49B699-DEC6-0C42-A1B5-379D7F35E8F3}" srcOrd="0" destOrd="0" presId="urn:microsoft.com/office/officeart/2005/8/layout/vList2"/>
    <dgm:cxn modelId="{4320684F-EFC0-4ABF-8C4A-1D320ED1843A}" srcId="{A4BA7553-46DF-4096-B69C-CFA10F8FE57E}" destId="{DCAAAF53-3C59-4B12-8F7F-0496A39AB573}" srcOrd="1" destOrd="0" parTransId="{327C3842-13CE-4E01-942E-9DDCC108748A}" sibTransId="{0C90C22D-6F7A-4D54-9AD8-A4C3E136505F}"/>
    <dgm:cxn modelId="{5457326B-0F6B-2A45-B955-2427B6F14E80}" type="presOf" srcId="{3FC00326-B6DA-481E-99F0-CCCDF8AB5072}" destId="{532B7202-6163-9A4B-AF4F-4C3ED02CC5C7}" srcOrd="0" destOrd="0" presId="urn:microsoft.com/office/officeart/2005/8/layout/vList2"/>
    <dgm:cxn modelId="{C160ADAE-58D5-4AEA-BE77-E81E0FF08B85}" srcId="{A4BA7553-46DF-4096-B69C-CFA10F8FE57E}" destId="{3FC00326-B6DA-481E-99F0-CCCDF8AB5072}" srcOrd="3" destOrd="0" parTransId="{B0CC0D5B-C235-4F0D-ADE7-38715C050D09}" sibTransId="{3B787505-859E-454D-8C74-E6A6D21C9059}"/>
    <dgm:cxn modelId="{33AF46C4-0D28-4E41-B614-6958206D5D67}" type="presOf" srcId="{DCAAAF53-3C59-4B12-8F7F-0496A39AB573}" destId="{94F3D31D-11F1-1845-809A-CBAAF499FFAB}" srcOrd="0" destOrd="0" presId="urn:microsoft.com/office/officeart/2005/8/layout/vList2"/>
    <dgm:cxn modelId="{AFAD81DC-4CA3-4485-BDBF-1AB4B2B304EB}" srcId="{A4BA7553-46DF-4096-B69C-CFA10F8FE57E}" destId="{F6950D16-6D21-4475-9604-6EBFF3551C63}" srcOrd="2" destOrd="0" parTransId="{2D1B1A4C-FD72-424C-AD37-E96418245A8A}" sibTransId="{9E56C914-58DF-46D5-AE97-0335560ED4FD}"/>
    <dgm:cxn modelId="{B42B7DE7-D404-49E7-A362-8ECCE7D889EA}" srcId="{A4BA7553-46DF-4096-B69C-CFA10F8FE57E}" destId="{CE958EB2-F8B3-4B85-A05A-5B19BC511B4D}" srcOrd="0" destOrd="0" parTransId="{8E88A2C6-51DB-4A8B-B055-08D6F6B8F09C}" sibTransId="{2F91D9BC-9398-4F1D-814C-B75FC08A012A}"/>
    <dgm:cxn modelId="{91323088-6EBE-E640-B321-90956A62583F}" type="presParOf" srcId="{D6DD6143-1AC5-5E4D-8959-2350E3EB11AD}" destId="{2E49B699-DEC6-0C42-A1B5-379D7F35E8F3}" srcOrd="0" destOrd="0" presId="urn:microsoft.com/office/officeart/2005/8/layout/vList2"/>
    <dgm:cxn modelId="{C894334A-B93F-9D47-8D93-6FC20E5AB03B}" type="presParOf" srcId="{D6DD6143-1AC5-5E4D-8959-2350E3EB11AD}" destId="{D886DE14-40BC-B240-9F3D-D1691D4C1E54}" srcOrd="1" destOrd="0" presId="urn:microsoft.com/office/officeart/2005/8/layout/vList2"/>
    <dgm:cxn modelId="{1C447711-CA36-A248-B16A-2FD4D3EB4C4E}" type="presParOf" srcId="{D6DD6143-1AC5-5E4D-8959-2350E3EB11AD}" destId="{94F3D31D-11F1-1845-809A-CBAAF499FFAB}" srcOrd="2" destOrd="0" presId="urn:microsoft.com/office/officeart/2005/8/layout/vList2"/>
    <dgm:cxn modelId="{16F33A2A-F0CD-3E4F-87ED-8358E1A7B4F1}" type="presParOf" srcId="{D6DD6143-1AC5-5E4D-8959-2350E3EB11AD}" destId="{7155EB9F-33C3-EA44-B737-34AAD5BEB32F}" srcOrd="3" destOrd="0" presId="urn:microsoft.com/office/officeart/2005/8/layout/vList2"/>
    <dgm:cxn modelId="{FEC83EA3-AAA4-3B42-BBF9-A37EB13E5793}" type="presParOf" srcId="{D6DD6143-1AC5-5E4D-8959-2350E3EB11AD}" destId="{26F31AAF-AE79-3748-9695-E0CCE4C3EA84}" srcOrd="4" destOrd="0" presId="urn:microsoft.com/office/officeart/2005/8/layout/vList2"/>
    <dgm:cxn modelId="{31AE30A0-48BE-6C4D-83FB-C7EF0776870A}" type="presParOf" srcId="{D6DD6143-1AC5-5E4D-8959-2350E3EB11AD}" destId="{8000CF5B-87D6-4846-ADCB-9C87C0066CD3}" srcOrd="5" destOrd="0" presId="urn:microsoft.com/office/officeart/2005/8/layout/vList2"/>
    <dgm:cxn modelId="{4D063CB1-1F95-2446-B74E-2A58D7F7A5F9}" type="presParOf" srcId="{D6DD6143-1AC5-5E4D-8959-2350E3EB11AD}" destId="{532B7202-6163-9A4B-AF4F-4C3ED02CC5C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6FE132-A4F7-4F7B-A279-8817393A656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7E749A3-5975-4179-AB8E-0B971387E3FA}">
      <dgm:prSet custT="1"/>
      <dgm:spPr/>
      <dgm:t>
        <a:bodyPr/>
        <a:lstStyle/>
        <a:p>
          <a:r>
            <a:rPr lang="en-GB" sz="1900" dirty="0"/>
            <a:t>Is it possible to rebuild without </a:t>
          </a:r>
          <a:r>
            <a:rPr lang="en-GB" sz="1900" b="1" dirty="0"/>
            <a:t>wood</a:t>
          </a:r>
          <a:r>
            <a:rPr lang="en-GB" sz="1900" dirty="0"/>
            <a:t> or </a:t>
          </a:r>
          <a:r>
            <a:rPr lang="en-GB" sz="1900" b="1" dirty="0"/>
            <a:t>concrete</a:t>
          </a:r>
          <a:r>
            <a:rPr lang="en-GB" sz="1900" dirty="0"/>
            <a:t>?</a:t>
          </a:r>
          <a:endParaRPr lang="en-US" sz="1900" dirty="0"/>
        </a:p>
      </dgm:t>
    </dgm:pt>
    <dgm:pt modelId="{9E479868-6B8B-4B9E-9AC1-5026B91D632B}" type="parTrans" cxnId="{1B7E9507-F4E8-4296-B539-40649009217F}">
      <dgm:prSet/>
      <dgm:spPr/>
      <dgm:t>
        <a:bodyPr/>
        <a:lstStyle/>
        <a:p>
          <a:endParaRPr lang="en-US" sz="1900"/>
        </a:p>
      </dgm:t>
    </dgm:pt>
    <dgm:pt modelId="{C0D5103C-4F5A-46F8-8B8B-F72A1554BF80}" type="sibTrans" cxnId="{1B7E9507-F4E8-4296-B539-40649009217F}">
      <dgm:prSet/>
      <dgm:spPr/>
      <dgm:t>
        <a:bodyPr/>
        <a:lstStyle/>
        <a:p>
          <a:endParaRPr lang="en-US" sz="1900"/>
        </a:p>
      </dgm:t>
    </dgm:pt>
    <dgm:pt modelId="{D5492D3F-77F8-4160-95F1-0A92DB915D48}">
      <dgm:prSet custT="1"/>
      <dgm:spPr/>
      <dgm:t>
        <a:bodyPr/>
        <a:lstStyle/>
        <a:p>
          <a:r>
            <a:rPr lang="en-GB" sz="1900" dirty="0"/>
            <a:t>Is this a </a:t>
          </a:r>
          <a:r>
            <a:rPr lang="en-GB" sz="1900" b="1" dirty="0"/>
            <a:t>humanitarian crisis</a:t>
          </a:r>
          <a:r>
            <a:rPr lang="en-GB" sz="1900" dirty="0"/>
            <a:t>?</a:t>
          </a:r>
          <a:endParaRPr lang="en-US" sz="1900" dirty="0"/>
        </a:p>
      </dgm:t>
    </dgm:pt>
    <dgm:pt modelId="{CD569BAD-1159-421A-983E-FA204EFFFBC8}" type="parTrans" cxnId="{246349EE-5772-4C7C-9B45-E9648EE33B89}">
      <dgm:prSet/>
      <dgm:spPr/>
      <dgm:t>
        <a:bodyPr/>
        <a:lstStyle/>
        <a:p>
          <a:endParaRPr lang="en-US" sz="1900"/>
        </a:p>
      </dgm:t>
    </dgm:pt>
    <dgm:pt modelId="{991E94AB-C98B-4EE4-822A-34CC68F553FB}" type="sibTrans" cxnId="{246349EE-5772-4C7C-9B45-E9648EE33B89}">
      <dgm:prSet/>
      <dgm:spPr/>
      <dgm:t>
        <a:bodyPr/>
        <a:lstStyle/>
        <a:p>
          <a:endParaRPr lang="en-US" sz="1900"/>
        </a:p>
      </dgm:t>
    </dgm:pt>
    <dgm:pt modelId="{64166D18-8D1E-6E43-ACD4-483EB45D8186}">
      <dgm:prSet custT="1"/>
      <dgm:spPr/>
      <dgm:t>
        <a:bodyPr/>
        <a:lstStyle/>
        <a:p>
          <a:r>
            <a:rPr lang="en-GB" sz="1900" b="1" dirty="0"/>
            <a:t>Humanitarian crisis: </a:t>
          </a:r>
          <a:r>
            <a:rPr lang="en-GB" sz="1900" b="0" dirty="0"/>
            <a:t>When the health, wellbeing or safety of a large group of people is seriously threatened</a:t>
          </a:r>
          <a:endParaRPr lang="en-GB" sz="1900" dirty="0"/>
        </a:p>
      </dgm:t>
    </dgm:pt>
    <dgm:pt modelId="{722071A7-2BE7-EE41-8388-CC336C349647}" type="parTrans" cxnId="{5784F2FD-99BC-BC40-BF54-2EC8AD03C310}">
      <dgm:prSet/>
      <dgm:spPr/>
      <dgm:t>
        <a:bodyPr/>
        <a:lstStyle/>
        <a:p>
          <a:endParaRPr lang="en-GB" sz="1900"/>
        </a:p>
      </dgm:t>
    </dgm:pt>
    <dgm:pt modelId="{CF7E208F-9466-584A-978C-7FA4D00F3FDF}" type="sibTrans" cxnId="{5784F2FD-99BC-BC40-BF54-2EC8AD03C310}">
      <dgm:prSet/>
      <dgm:spPr/>
      <dgm:t>
        <a:bodyPr/>
        <a:lstStyle/>
        <a:p>
          <a:endParaRPr lang="en-GB" sz="1900"/>
        </a:p>
      </dgm:t>
    </dgm:pt>
    <dgm:pt modelId="{168E6071-26FF-404F-85A1-5EDA9CAF2D29}" type="pres">
      <dgm:prSet presAssocID="{756FE132-A4F7-4F7B-A279-8817393A6566}" presName="linear" presStyleCnt="0">
        <dgm:presLayoutVars>
          <dgm:animLvl val="lvl"/>
          <dgm:resizeHandles val="exact"/>
        </dgm:presLayoutVars>
      </dgm:prSet>
      <dgm:spPr/>
    </dgm:pt>
    <dgm:pt modelId="{2867087C-C968-A54F-BC71-68B0770A82B5}" type="pres">
      <dgm:prSet presAssocID="{77E749A3-5975-4179-AB8E-0B971387E3FA}" presName="parentText" presStyleLbl="node1" presStyleIdx="0" presStyleCnt="3" custLinFactNeighborY="-22002">
        <dgm:presLayoutVars>
          <dgm:chMax val="0"/>
          <dgm:bulletEnabled val="1"/>
        </dgm:presLayoutVars>
      </dgm:prSet>
      <dgm:spPr/>
    </dgm:pt>
    <dgm:pt modelId="{3A6280B8-877E-C44D-86AE-5273C8030536}" type="pres">
      <dgm:prSet presAssocID="{C0D5103C-4F5A-46F8-8B8B-F72A1554BF80}" presName="spacer" presStyleCnt="0"/>
      <dgm:spPr/>
    </dgm:pt>
    <dgm:pt modelId="{13411E93-EFCB-D54A-93CD-46199BC011DE}" type="pres">
      <dgm:prSet presAssocID="{D5492D3F-77F8-4160-95F1-0A92DB915D4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7A5B57E-217F-3146-90C8-5BB420A9429F}" type="pres">
      <dgm:prSet presAssocID="{991E94AB-C98B-4EE4-822A-34CC68F553FB}" presName="spacer" presStyleCnt="0"/>
      <dgm:spPr/>
    </dgm:pt>
    <dgm:pt modelId="{EDC4B68F-7C7C-404F-8E1F-1C1C22DFDB6F}" type="pres">
      <dgm:prSet presAssocID="{64166D18-8D1E-6E43-ACD4-483EB45D8186}" presName="parentText" presStyleLbl="node1" presStyleIdx="2" presStyleCnt="3" custLinFactNeighborX="-617" custLinFactNeighborY="-4734">
        <dgm:presLayoutVars>
          <dgm:chMax val="0"/>
          <dgm:bulletEnabled val="1"/>
        </dgm:presLayoutVars>
      </dgm:prSet>
      <dgm:spPr/>
    </dgm:pt>
  </dgm:ptLst>
  <dgm:cxnLst>
    <dgm:cxn modelId="{1B7E9507-F4E8-4296-B539-40649009217F}" srcId="{756FE132-A4F7-4F7B-A279-8817393A6566}" destId="{77E749A3-5975-4179-AB8E-0B971387E3FA}" srcOrd="0" destOrd="0" parTransId="{9E479868-6B8B-4B9E-9AC1-5026B91D632B}" sibTransId="{C0D5103C-4F5A-46F8-8B8B-F72A1554BF80}"/>
    <dgm:cxn modelId="{F09F0779-AF3C-BF47-9457-6163972830C8}" type="presOf" srcId="{756FE132-A4F7-4F7B-A279-8817393A6566}" destId="{168E6071-26FF-404F-85A1-5EDA9CAF2D29}" srcOrd="0" destOrd="0" presId="urn:microsoft.com/office/officeart/2005/8/layout/vList2"/>
    <dgm:cxn modelId="{8FD77C89-477A-E443-B78C-5CE1A0879A09}" type="presOf" srcId="{77E749A3-5975-4179-AB8E-0B971387E3FA}" destId="{2867087C-C968-A54F-BC71-68B0770A82B5}" srcOrd="0" destOrd="0" presId="urn:microsoft.com/office/officeart/2005/8/layout/vList2"/>
    <dgm:cxn modelId="{FEDD43B1-04B0-2344-A335-3727E234F2C4}" type="presOf" srcId="{64166D18-8D1E-6E43-ACD4-483EB45D8186}" destId="{EDC4B68F-7C7C-404F-8E1F-1C1C22DFDB6F}" srcOrd="0" destOrd="0" presId="urn:microsoft.com/office/officeart/2005/8/layout/vList2"/>
    <dgm:cxn modelId="{62365BB2-F153-1949-BB0D-EC9D3E64DB6D}" type="presOf" srcId="{D5492D3F-77F8-4160-95F1-0A92DB915D48}" destId="{13411E93-EFCB-D54A-93CD-46199BC011DE}" srcOrd="0" destOrd="0" presId="urn:microsoft.com/office/officeart/2005/8/layout/vList2"/>
    <dgm:cxn modelId="{246349EE-5772-4C7C-9B45-E9648EE33B89}" srcId="{756FE132-A4F7-4F7B-A279-8817393A6566}" destId="{D5492D3F-77F8-4160-95F1-0A92DB915D48}" srcOrd="1" destOrd="0" parTransId="{CD569BAD-1159-421A-983E-FA204EFFFBC8}" sibTransId="{991E94AB-C98B-4EE4-822A-34CC68F553FB}"/>
    <dgm:cxn modelId="{5784F2FD-99BC-BC40-BF54-2EC8AD03C310}" srcId="{756FE132-A4F7-4F7B-A279-8817393A6566}" destId="{64166D18-8D1E-6E43-ACD4-483EB45D8186}" srcOrd="2" destOrd="0" parTransId="{722071A7-2BE7-EE41-8388-CC336C349647}" sibTransId="{CF7E208F-9466-584A-978C-7FA4D00F3FDF}"/>
    <dgm:cxn modelId="{C31D7A74-AA87-8044-B4E3-A04D3E58AF79}" type="presParOf" srcId="{168E6071-26FF-404F-85A1-5EDA9CAF2D29}" destId="{2867087C-C968-A54F-BC71-68B0770A82B5}" srcOrd="0" destOrd="0" presId="urn:microsoft.com/office/officeart/2005/8/layout/vList2"/>
    <dgm:cxn modelId="{1CE9ACFD-33FC-FA49-B840-3D3576C3575B}" type="presParOf" srcId="{168E6071-26FF-404F-85A1-5EDA9CAF2D29}" destId="{3A6280B8-877E-C44D-86AE-5273C8030536}" srcOrd="1" destOrd="0" presId="urn:microsoft.com/office/officeart/2005/8/layout/vList2"/>
    <dgm:cxn modelId="{FC707C29-AB8A-8C40-906A-69034125CE87}" type="presParOf" srcId="{168E6071-26FF-404F-85A1-5EDA9CAF2D29}" destId="{13411E93-EFCB-D54A-93CD-46199BC011DE}" srcOrd="2" destOrd="0" presId="urn:microsoft.com/office/officeart/2005/8/layout/vList2"/>
    <dgm:cxn modelId="{55CF1C00-A2DE-B34A-A72E-40A706B3BDC0}" type="presParOf" srcId="{168E6071-26FF-404F-85A1-5EDA9CAF2D29}" destId="{67A5B57E-217F-3146-90C8-5BB420A9429F}" srcOrd="3" destOrd="0" presId="urn:microsoft.com/office/officeart/2005/8/layout/vList2"/>
    <dgm:cxn modelId="{359E7F36-C6B9-154D-B020-2383FDF01C12}" type="presParOf" srcId="{168E6071-26FF-404F-85A1-5EDA9CAF2D29}" destId="{EDC4B68F-7C7C-404F-8E1F-1C1C22DFDB6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9B699-DEC6-0C42-A1B5-379D7F35E8F3}">
      <dsp:nvSpPr>
        <dsp:cNvPr id="0" name=""/>
        <dsp:cNvSpPr/>
      </dsp:nvSpPr>
      <dsp:spPr>
        <a:xfrm>
          <a:off x="0" y="79715"/>
          <a:ext cx="6263640" cy="12866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Blockade: </a:t>
          </a:r>
          <a:r>
            <a:rPr lang="en-GB" sz="2300" b="0" kern="1200" dirty="0"/>
            <a:t>When land is sealed off to prevent people or goods from entering or leaving</a:t>
          </a:r>
          <a:endParaRPr lang="en-US" sz="2300" b="0" kern="1200" dirty="0"/>
        </a:p>
      </dsp:txBody>
      <dsp:txXfrm>
        <a:off x="62808" y="142523"/>
        <a:ext cx="6138024" cy="1161018"/>
      </dsp:txXfrm>
    </dsp:sp>
    <dsp:sp modelId="{94F3D31D-11F1-1845-809A-CBAAF499FFAB}">
      <dsp:nvSpPr>
        <dsp:cNvPr id="0" name=""/>
        <dsp:cNvSpPr/>
      </dsp:nvSpPr>
      <dsp:spPr>
        <a:xfrm>
          <a:off x="0" y="1432589"/>
          <a:ext cx="6263640" cy="1286634"/>
        </a:xfrm>
        <a:prstGeom prst="roundRect">
          <a:avLst/>
        </a:prstGeom>
        <a:solidFill>
          <a:schemeClr val="accent5">
            <a:hueOff val="-643840"/>
            <a:satOff val="0"/>
            <a:lumOff val="-16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Enclave: </a:t>
          </a:r>
          <a:r>
            <a:rPr lang="en-GB" sz="2300" b="0" kern="1200" dirty="0"/>
            <a:t>Land entirely surrounded by the land or sea of another country (for example Lesotho)</a:t>
          </a:r>
          <a:endParaRPr lang="en-US" sz="2300" b="0" kern="1200" dirty="0"/>
        </a:p>
      </dsp:txBody>
      <dsp:txXfrm>
        <a:off x="62808" y="1495397"/>
        <a:ext cx="6138024" cy="1161018"/>
      </dsp:txXfrm>
    </dsp:sp>
    <dsp:sp modelId="{26F31AAF-AE79-3748-9695-E0CCE4C3EA84}">
      <dsp:nvSpPr>
        <dsp:cNvPr id="0" name=""/>
        <dsp:cNvSpPr/>
      </dsp:nvSpPr>
      <dsp:spPr>
        <a:xfrm>
          <a:off x="0" y="2785464"/>
          <a:ext cx="6263640" cy="1286634"/>
        </a:xfrm>
        <a:prstGeom prst="roundRect">
          <a:avLst/>
        </a:prstGeom>
        <a:solidFill>
          <a:schemeClr val="accent5">
            <a:hueOff val="-1287680"/>
            <a:satOff val="0"/>
            <a:lumOff val="-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Gaza: </a:t>
          </a:r>
          <a:r>
            <a:rPr lang="en-GB" sz="2300" b="0" kern="1200" dirty="0"/>
            <a:t>A Palestinian enclave on the Mediterranean coast, which borders Egypt and Israel</a:t>
          </a:r>
          <a:endParaRPr lang="en-US" sz="2300" b="0" kern="1200" dirty="0"/>
        </a:p>
      </dsp:txBody>
      <dsp:txXfrm>
        <a:off x="62808" y="2848272"/>
        <a:ext cx="6138024" cy="1161018"/>
      </dsp:txXfrm>
    </dsp:sp>
    <dsp:sp modelId="{532B7202-6163-9A4B-AF4F-4C3ED02CC5C7}">
      <dsp:nvSpPr>
        <dsp:cNvPr id="0" name=""/>
        <dsp:cNvSpPr/>
      </dsp:nvSpPr>
      <dsp:spPr>
        <a:xfrm>
          <a:off x="0" y="4138338"/>
          <a:ext cx="6263640" cy="1286634"/>
        </a:xfrm>
        <a:prstGeom prst="roundRect">
          <a:avLst/>
        </a:prstGeom>
        <a:solidFill>
          <a:schemeClr val="accent5">
            <a:hueOff val="-1931520"/>
            <a:satOff val="0"/>
            <a:lumOff val="-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Humanitarian crisis: </a:t>
          </a:r>
          <a:r>
            <a:rPr lang="en-GB" sz="2300" b="0" kern="1200" dirty="0"/>
            <a:t>When the health, wellbeing or safety of a large group of people is seriously threatened</a:t>
          </a:r>
          <a:endParaRPr lang="en-US" sz="2300" b="0" kern="1200" dirty="0"/>
        </a:p>
      </dsp:txBody>
      <dsp:txXfrm>
        <a:off x="62808" y="4201146"/>
        <a:ext cx="6138024" cy="1161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7087C-C968-A54F-BC71-68B0770A82B5}">
      <dsp:nvSpPr>
        <dsp:cNvPr id="0" name=""/>
        <dsp:cNvSpPr/>
      </dsp:nvSpPr>
      <dsp:spPr>
        <a:xfrm>
          <a:off x="0" y="0"/>
          <a:ext cx="6302627" cy="1048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Is it possible to rebuild without </a:t>
          </a:r>
          <a:r>
            <a:rPr lang="en-GB" sz="1900" b="1" kern="1200" dirty="0"/>
            <a:t>wood</a:t>
          </a:r>
          <a:r>
            <a:rPr lang="en-GB" sz="1900" kern="1200" dirty="0"/>
            <a:t> or </a:t>
          </a:r>
          <a:r>
            <a:rPr lang="en-GB" sz="1900" b="1" kern="1200" dirty="0"/>
            <a:t>concrete</a:t>
          </a:r>
          <a:r>
            <a:rPr lang="en-GB" sz="1900" kern="1200" dirty="0"/>
            <a:t>?</a:t>
          </a:r>
          <a:endParaRPr lang="en-US" sz="1900" kern="1200" dirty="0"/>
        </a:p>
      </dsp:txBody>
      <dsp:txXfrm>
        <a:off x="51175" y="51175"/>
        <a:ext cx="6200277" cy="945970"/>
      </dsp:txXfrm>
    </dsp:sp>
    <dsp:sp modelId="{13411E93-EFCB-D54A-93CD-46199BC011DE}">
      <dsp:nvSpPr>
        <dsp:cNvPr id="0" name=""/>
        <dsp:cNvSpPr/>
      </dsp:nvSpPr>
      <dsp:spPr>
        <a:xfrm>
          <a:off x="0" y="1220032"/>
          <a:ext cx="6302627" cy="1048320"/>
        </a:xfrm>
        <a:prstGeom prst="roundRect">
          <a:avLst/>
        </a:prstGeom>
        <a:solidFill>
          <a:schemeClr val="accent5">
            <a:hueOff val="-965760"/>
            <a:satOff val="0"/>
            <a:lumOff val="-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Is this a </a:t>
          </a:r>
          <a:r>
            <a:rPr lang="en-GB" sz="1900" b="1" kern="1200" dirty="0"/>
            <a:t>humanitarian crisis</a:t>
          </a:r>
          <a:r>
            <a:rPr lang="en-GB" sz="1900" kern="1200" dirty="0"/>
            <a:t>?</a:t>
          </a:r>
          <a:endParaRPr lang="en-US" sz="1900" kern="1200" dirty="0"/>
        </a:p>
      </dsp:txBody>
      <dsp:txXfrm>
        <a:off x="51175" y="1271207"/>
        <a:ext cx="6200277" cy="945970"/>
      </dsp:txXfrm>
    </dsp:sp>
    <dsp:sp modelId="{EDC4B68F-7C7C-404F-8E1F-1C1C22DFDB6F}">
      <dsp:nvSpPr>
        <dsp:cNvPr id="0" name=""/>
        <dsp:cNvSpPr/>
      </dsp:nvSpPr>
      <dsp:spPr>
        <a:xfrm>
          <a:off x="0" y="2421997"/>
          <a:ext cx="6302627" cy="1048320"/>
        </a:xfrm>
        <a:prstGeom prst="roundRect">
          <a:avLst/>
        </a:prstGeom>
        <a:solidFill>
          <a:schemeClr val="accent5">
            <a:hueOff val="-1931520"/>
            <a:satOff val="0"/>
            <a:lumOff val="-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Humanitarian crisis: </a:t>
          </a:r>
          <a:r>
            <a:rPr lang="en-GB" sz="1900" b="0" kern="1200" dirty="0"/>
            <a:t>When the health, wellbeing or safety of a large group of people is seriously threatened</a:t>
          </a:r>
          <a:endParaRPr lang="en-GB" sz="1900" kern="1200" dirty="0"/>
        </a:p>
      </dsp:txBody>
      <dsp:txXfrm>
        <a:off x="51175" y="2473172"/>
        <a:ext cx="6200277" cy="945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D8AD7-D690-AF4F-B7CC-FFA89A1BA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2FB78-9E86-F542-9937-94D338475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8A9F-A74B-6D41-8ACB-269D2752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D4619-BC98-8B43-A387-34B1EA9A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288A-8116-B84A-BDBB-46425EAE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7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7194-BADB-D740-A2D0-D056D722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63BEC-54B0-7B47-B909-4BB5D8A14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B95B-407B-034B-8452-7E019EEF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97DD8-B70A-3944-A807-6B9667D2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15D3F-15D3-3246-BA9C-515C6B0D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1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CF6EA-798B-3F49-B12E-C90119C86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9B825-259B-124C-B9B9-F1E46534D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108A6-8716-EC40-AEC3-1E97E92F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909-6F8C-204F-92DC-31DAB1FF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E8C6-6498-4545-8E23-1B9F2617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78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EC65-D045-5B45-9D28-97E47692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0C3CC-7BE2-0B42-9F57-8715DB4B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412AA-9D1E-D840-8083-A73503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4086-5B42-8F42-8D85-12C11ACF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85A9-E174-3446-B780-1CD2537B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727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B541-3209-7644-8FBF-6DC9A827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A6314-7062-F948-97EC-0F09872E2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481-1925-7044-AA66-48442661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FEF9-B0C5-3046-AAC3-453D937F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44B7C-B2F4-3147-9A1F-89D6B38C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504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A252-1558-634B-9B69-DEB2159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40946-EC4C-9B41-BB19-56B97EAC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1B82B-EC9C-034F-A6D6-B4C2FC52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980F1-A760-B944-AA2A-993C1F9A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A8544-BD81-0F49-89D6-7A086EFF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745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0925-6131-9643-8B51-D4F423EF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BE7C-3071-BB45-BBE9-7C963DA3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DBF17-C356-924E-BAF4-75EFE3D75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C2BC5-7E07-724A-8645-B6C5C208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FDDF-15BC-7443-ADBB-564EEE9A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117C-01C0-9C48-B866-5215D95F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922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6504-DF04-5945-97FE-11E529BF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4807A-59F3-C242-9E64-3897B3BAF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F9145-C06F-9041-8B09-07E3A064A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0D453-8F84-C34D-9710-A599CD6D5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3AAF3-4E45-7C4C-8971-0007576BA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63A20-6E70-8947-A2C4-FC0167C8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C9B11-52A4-F149-87D1-30320B27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4E80-2840-354D-8B88-22859E91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443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4E14-1AC9-134E-A07B-6639ACBB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C254E-9C50-1E41-A9F9-35D6DC30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C6FBC-26AE-3D40-B25C-2449E94D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B2B3-AA67-2744-A46F-FE68EF4F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037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3988D-7ED3-3D48-AC32-364A0724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C7A9A-6528-5B45-BB07-1E461E06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42ACB-9BA0-534E-917A-435821AA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633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081E-7344-E340-B474-13F36A6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9690D-1A10-3145-9AD0-D96091921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5E461-0BDF-2C46-9E48-7D4F423CC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940E-1F97-D347-8023-3DB939BD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0843-F1FC-AD40-AB2B-1762CEDB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94E6E-09C5-5F40-9DC5-43C1E908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1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6D20-E8AB-944E-A21F-B31457DD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AEFD-6E78-DE41-82E9-45CDCA347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A872-2D71-6041-B5D5-B7E0A371F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3C6A4-4022-D34B-96EB-CF89EA53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A77A-F991-774B-B904-F56C02E0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9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8B13-737C-DA41-8024-27FFC2BF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01935-638C-B743-AE22-6FB78C8C6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75500-CBB8-694F-A462-087520B7D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3B777-686A-A743-B1F5-ADA40B3B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6A42C-AE70-B346-8EDD-8C699BEA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E6D98-ACB2-3044-AB39-9B7AF96E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30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9B1D-FA08-6041-88D8-5F5C1BA9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3A3A-633B-ED40-AE09-9A1458520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67FE6-4087-9A48-AFF7-9D84CCA8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01AF-52F4-7646-A4BB-DA42D973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A3E9A-CA39-2544-BB92-436202F4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091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539F3-5BA4-5744-ADC1-72A2F0E22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66A6F-8598-2C46-94E5-386C189CD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5A8B9-D2F9-9844-BDDA-FD774D47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8ECF-1A20-1A4B-9B20-870382E7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2803-0D3C-E641-8140-770EC1AF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6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DB3EC-6D51-7341-8AF6-4BAA1F09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B3F50-C89B-5446-B10A-60F4E3FF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6420-ACFC-284E-B60E-C4B22408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AF5CB-E5BA-4D48-9265-B53DFBA0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3758F-F3B3-644D-88BA-2EFC1B72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76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4EDF-ED55-474F-AF47-3E4FE41C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D0BF-5FC7-7F46-B4D6-CAF56AD13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B4F48-C354-694D-95AD-16026D397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B063E-BFD2-C547-BD8D-7C569085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3D33-EBE6-BA4F-9BEE-BCCA67FC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F1950-12C9-3942-8A28-D1C9BBEE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5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0D46-8CA7-5744-9FF0-292B25CE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020A6-BB1C-2B4F-88FD-EB4D91F37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71020-1744-E54F-AAEB-D7D6F2897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7F85E-5FD1-4A4C-8E02-9D43DCE77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C56EB-9295-C64F-A4B5-8241E30C5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E95EF-180F-A24B-AF91-A37681AF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5AE2A-AD2C-444E-BB5F-101153BC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F044DC-AF88-0F42-A676-1950B94B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4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FDE6-CDFA-1E40-8391-040FD5D8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89265-DD40-1C4D-95CC-B8DE666B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1EFB1-2356-8A4A-BB75-DF3E1D53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6C29-3D35-9244-8868-0B2F070C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16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EA109-8733-9E48-8EB2-22A1D86FC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D2318-B647-1840-8308-04CE01F9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D4C41-D890-E94D-8427-53D3AB4B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70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C8E6-6F69-144D-80BD-3F8CADD8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8F77-A2B6-F543-9471-21862BC57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2D7FE-69E3-564A-ADC5-A6329634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66084-E598-7A42-B8CA-F88C925F1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C60BD-AAA2-3A4C-9A89-968AA979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17BF-4199-054B-B034-BA3DCE37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90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7306-7936-F34A-A8DF-1963B49A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2CB2B-ADF2-4B40-9BAD-B7D7CB1B5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BC075-A4EE-6D48-B271-29A862854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51FB2-5697-D24C-B10E-EEEDF84F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B0B11-E391-274D-96C9-458363EA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09603-9B6F-1947-86CE-C705F87A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47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422813-3A9A-5546-9AD9-7FD71B3F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B89A9-94CC-C04A-A141-4CC19349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6D5B5-E832-1240-8479-45A85A99F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8DE2-55F2-FA4D-8F90-8266BB137C5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B4B5C-F202-684C-977E-623226F71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A7694-7FC0-2541-9121-D2F1F056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98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9DEAC-F451-5947-A8FB-D0EB8B94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2217-0394-FE4E-B0E4-DDC0CE1F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DA50-A67A-1F47-9849-9E0AC4EB0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6BB5C-36E5-F441-B4D0-460E504B0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06EEB-6D19-6343-8A6E-BA76258B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3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63222492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R2b7q2Kzrg?feature=oembed" TargetMode="External"/><Relationship Id="rId4" Type="http://schemas.openxmlformats.org/officeDocument/2006/relationships/hyperlink" Target="https://www.youtube.com/watch?v=lR2b7q2Kzrg&amp;feature=emb_logo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Qjq802NX8g?feature=oembed" TargetMode="External"/><Relationship Id="rId4" Type="http://schemas.openxmlformats.org/officeDocument/2006/relationships/hyperlink" Target="https://www.youtube.com/watch?v=bQjq802NX8g&amp;feature=emb_logo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7.svg"/><Relationship Id="rId7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9.sv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B3E93-DCA1-5F44-9E2B-AEC51026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are the consequences of the blockade on Gaza?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25B83-E542-BA44-A88E-CBC362142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+mj-lt"/>
              </a:rPr>
              <a:t>Lesson 15</a:t>
            </a:r>
          </a:p>
        </p:txBody>
      </p:sp>
      <p:sp>
        <p:nvSpPr>
          <p:cNvPr id="10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 Pictures: Death and destruction in Gaza as Israel attacks | Gallery News  | Al Jazeera">
            <a:extLst>
              <a:ext uri="{FF2B5EF4-FFF2-40B4-BE49-F238E27FC236}">
                <a16:creationId xmlns:a16="http://schemas.microsoft.com/office/drawing/2014/main" id="{EEA154D1-FA74-884A-B0C0-2269DFFC7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r="1357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3AF530-1C78-764D-B25C-870EB97B1DFD}"/>
              </a:ext>
            </a:extLst>
          </p:cNvPr>
          <p:cNvSpPr txBox="1"/>
          <p:nvPr/>
        </p:nvSpPr>
        <p:spPr>
          <a:xfrm>
            <a:off x="9682619" y="5769300"/>
            <a:ext cx="238107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2"/>
                </a:solidFill>
              </a:rPr>
              <a:t>A Palestinian boy pulls a cart carrying his brother and their belongings as they flee from Israeli attacks on Gaza in 2021</a:t>
            </a:r>
          </a:p>
        </p:txBody>
      </p:sp>
    </p:spTree>
    <p:extLst>
      <p:ext uri="{BB962C8B-B14F-4D97-AF65-F5344CB8AC3E}">
        <p14:creationId xmlns:p14="http://schemas.microsoft.com/office/powerpoint/2010/main" val="81939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F9C2-98B7-4546-9A42-E0039224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" y="-19610"/>
            <a:ext cx="5003105" cy="9233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5"/>
                </a:solidFill>
              </a:rPr>
              <a:t>15c. Timeline activity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D148C-3AB3-2B4B-9A78-334EF9E6DA8C}"/>
              </a:ext>
            </a:extLst>
          </p:cNvPr>
          <p:cNvSpPr/>
          <p:nvPr/>
        </p:nvSpPr>
        <p:spPr>
          <a:xfrm>
            <a:off x="8867766" y="4290128"/>
            <a:ext cx="3248112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GB" sz="2000" b="1" dirty="0">
                <a:solidFill>
                  <a:schemeClr val="accent5"/>
                </a:solidFill>
              </a:rPr>
              <a:t>Extension question:</a:t>
            </a:r>
          </a:p>
          <a:p>
            <a:pPr algn="r"/>
            <a:r>
              <a:rPr lang="en-GB" sz="2000" b="1" dirty="0">
                <a:solidFill>
                  <a:schemeClr val="accent5"/>
                </a:solidFill>
              </a:rPr>
              <a:t> </a:t>
            </a:r>
            <a:r>
              <a:rPr lang="en-GB" sz="2000" dirty="0">
                <a:solidFill>
                  <a:schemeClr val="accent5"/>
                </a:solidFill>
              </a:rPr>
              <a:t>How many Palestinians and how many Israelis were killed in each of the following?</a:t>
            </a:r>
          </a:p>
          <a:p>
            <a:pPr algn="r"/>
            <a:r>
              <a:rPr lang="en-GB" sz="2000" dirty="0">
                <a:solidFill>
                  <a:schemeClr val="accent5"/>
                </a:solidFill>
              </a:rPr>
              <a:t> a) Operation Cast Lead </a:t>
            </a:r>
          </a:p>
          <a:p>
            <a:pPr algn="r"/>
            <a:r>
              <a:rPr lang="en-GB" sz="2000" dirty="0">
                <a:solidFill>
                  <a:schemeClr val="accent5"/>
                </a:solidFill>
              </a:rPr>
              <a:t>b) Operation Pillar of </a:t>
            </a:r>
            <a:r>
              <a:rPr lang="en-GB" sz="2000" dirty="0" err="1">
                <a:solidFill>
                  <a:schemeClr val="accent5"/>
                </a:solidFill>
              </a:rPr>
              <a:t>Defense</a:t>
            </a:r>
            <a:endParaRPr lang="en-GB" sz="2000" dirty="0">
              <a:solidFill>
                <a:schemeClr val="accent5"/>
              </a:solidFill>
            </a:endParaRPr>
          </a:p>
          <a:p>
            <a:pPr algn="r"/>
            <a:r>
              <a:rPr lang="en-GB" sz="2000" dirty="0">
                <a:solidFill>
                  <a:schemeClr val="accent5"/>
                </a:solidFill>
              </a:rPr>
              <a:t>c) Operation Protective Edge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60A34-FB10-DC47-A9C8-3612F310C054}"/>
              </a:ext>
            </a:extLst>
          </p:cNvPr>
          <p:cNvSpPr/>
          <p:nvPr/>
        </p:nvSpPr>
        <p:spPr>
          <a:xfrm>
            <a:off x="5519803" y="-1125"/>
            <a:ext cx="66596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dirty="0">
                <a:solidFill>
                  <a:schemeClr val="accent5"/>
                </a:solidFill>
              </a:rPr>
              <a:t>Since Israel imposed the blockade on Gaza in 2007, there have been many wars and attacks by Israel. In pairs, create a timeline of the violence in Gaza using the information cards on this page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67970-73B4-3441-9EB7-5A684B33C0FA}"/>
              </a:ext>
            </a:extLst>
          </p:cNvPr>
          <p:cNvSpPr txBox="1"/>
          <p:nvPr/>
        </p:nvSpPr>
        <p:spPr>
          <a:xfrm>
            <a:off x="305448" y="879880"/>
            <a:ext cx="3064053" cy="2554545"/>
          </a:xfrm>
          <a:prstGeom prst="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odoni 72 Book" pitchFamily="2" charset="0"/>
              </a:rPr>
              <a:t>A 3-week armed conflict took place between Israel and Hamas from 27</a:t>
            </a:r>
            <a:r>
              <a:rPr lang="en-GB" sz="2000" baseline="30000" dirty="0">
                <a:latin typeface="Bodoni 72 Book" pitchFamily="2" charset="0"/>
              </a:rPr>
              <a:t>th</a:t>
            </a:r>
            <a:r>
              <a:rPr lang="en-GB" sz="2000" dirty="0">
                <a:latin typeface="Bodoni 72 Book" pitchFamily="2" charset="0"/>
              </a:rPr>
              <a:t> December 2008 until 18</a:t>
            </a:r>
            <a:r>
              <a:rPr lang="en-GB" sz="2000" baseline="30000" dirty="0">
                <a:latin typeface="Bodoni 72 Book" pitchFamily="2" charset="0"/>
              </a:rPr>
              <a:t>th</a:t>
            </a:r>
            <a:r>
              <a:rPr lang="en-GB" sz="2000" dirty="0">
                <a:latin typeface="Bodoni 72 Book" pitchFamily="2" charset="0"/>
              </a:rPr>
              <a:t> January 2009. 1000 Palestinians and 13 Israelis were killed. This is known as the </a:t>
            </a:r>
            <a:r>
              <a:rPr lang="en-GB" sz="2000" i="1" dirty="0">
                <a:latin typeface="Bodoni 72 Book" pitchFamily="2" charset="0"/>
              </a:rPr>
              <a:t>Gaza Massacre </a:t>
            </a:r>
            <a:r>
              <a:rPr lang="en-GB" sz="2000" dirty="0">
                <a:latin typeface="Bodoni 72 Book" pitchFamily="2" charset="0"/>
              </a:rPr>
              <a:t>or </a:t>
            </a:r>
            <a:r>
              <a:rPr lang="en-GB" sz="2000" i="1" dirty="0">
                <a:latin typeface="Bodoni 72 Book" pitchFamily="2" charset="0"/>
              </a:rPr>
              <a:t>Operation Cast Lead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ED9C7-98F9-9447-8F30-BB640B9D346E}"/>
              </a:ext>
            </a:extLst>
          </p:cNvPr>
          <p:cNvSpPr txBox="1"/>
          <p:nvPr/>
        </p:nvSpPr>
        <p:spPr>
          <a:xfrm>
            <a:off x="2501552" y="3945466"/>
            <a:ext cx="2955856" cy="2554545"/>
          </a:xfrm>
          <a:prstGeom prst="rect">
            <a:avLst/>
          </a:prstGeom>
          <a:ln w="38100">
            <a:solidFill>
              <a:schemeClr val="accent6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odoni 72 Book" pitchFamily="2" charset="0"/>
              </a:rPr>
              <a:t>On 14</a:t>
            </a:r>
            <a:r>
              <a:rPr lang="en-GB" sz="2000" baseline="30000" dirty="0">
                <a:latin typeface="Bodoni 72 Book" pitchFamily="2" charset="0"/>
              </a:rPr>
              <a:t>th</a:t>
            </a:r>
            <a:r>
              <a:rPr lang="en-GB" sz="2000" dirty="0">
                <a:latin typeface="Bodoni 72 Book" pitchFamily="2" charset="0"/>
              </a:rPr>
              <a:t> November 2012, Israel launched </a:t>
            </a:r>
            <a:r>
              <a:rPr lang="en-GB" sz="2000" i="1" dirty="0">
                <a:latin typeface="Bodoni 72 Book" pitchFamily="2" charset="0"/>
              </a:rPr>
              <a:t>Operation Pillar of </a:t>
            </a:r>
            <a:r>
              <a:rPr lang="en-GB" sz="2000" i="1" dirty="0" err="1">
                <a:latin typeface="Bodoni 72 Book" pitchFamily="2" charset="0"/>
              </a:rPr>
              <a:t>Defense</a:t>
            </a:r>
            <a:r>
              <a:rPr lang="en-GB" sz="2000" i="1" dirty="0">
                <a:latin typeface="Bodoni 72 Book" pitchFamily="2" charset="0"/>
              </a:rPr>
              <a:t> </a:t>
            </a:r>
            <a:r>
              <a:rPr lang="en-GB" sz="2000" dirty="0">
                <a:latin typeface="Bodoni 72 Book" pitchFamily="2" charset="0"/>
              </a:rPr>
              <a:t>on Gaza. Over 8 days, 167 Palestinians were killed, 87 of whom had not been involved in the fighting. 2 Israelis were killed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ADC76-0CB5-2042-8422-D6B6C0419401}"/>
              </a:ext>
            </a:extLst>
          </p:cNvPr>
          <p:cNvSpPr txBox="1"/>
          <p:nvPr/>
        </p:nvSpPr>
        <p:spPr>
          <a:xfrm>
            <a:off x="7611941" y="1704119"/>
            <a:ext cx="4292716" cy="2246769"/>
          </a:xfrm>
          <a:prstGeom prst="rect">
            <a:avLst/>
          </a:prstGeom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odoni 72 Book" pitchFamily="2" charset="0"/>
              </a:rPr>
              <a:t>On 8</a:t>
            </a:r>
            <a:r>
              <a:rPr lang="en-GB" sz="2000" baseline="30000" dirty="0">
                <a:latin typeface="Bodoni 72 Book" pitchFamily="2" charset="0"/>
              </a:rPr>
              <a:t>th</a:t>
            </a:r>
            <a:r>
              <a:rPr lang="en-GB" sz="2000" dirty="0">
                <a:latin typeface="Bodoni 72 Book" pitchFamily="2" charset="0"/>
              </a:rPr>
              <a:t> July 2014, Israel launched </a:t>
            </a:r>
            <a:r>
              <a:rPr lang="en-GB" sz="2000" i="1" dirty="0">
                <a:latin typeface="Bodoni 72 Book" pitchFamily="2" charset="0"/>
              </a:rPr>
              <a:t>Operation Protective Edge. </a:t>
            </a:r>
            <a:r>
              <a:rPr lang="en-GB" sz="2000" dirty="0">
                <a:latin typeface="Bodoni 72 Book" pitchFamily="2" charset="0"/>
              </a:rPr>
              <a:t>Over 7 weeks of fighting, over 2000 Gazans were killed and 10,000 Gazans were wounded, including 1000 children who were left permanently disabled. 72 Israelis were killed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BF1B3-327F-984B-B44F-D94BE706D7F7}"/>
              </a:ext>
            </a:extLst>
          </p:cNvPr>
          <p:cNvSpPr txBox="1"/>
          <p:nvPr/>
        </p:nvSpPr>
        <p:spPr>
          <a:xfrm>
            <a:off x="5684659" y="4135259"/>
            <a:ext cx="2955856" cy="2554545"/>
          </a:xfrm>
          <a:prstGeom prst="rect">
            <a:avLst/>
          </a:prstGeom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odoni 72 Book" pitchFamily="2" charset="0"/>
              </a:rPr>
              <a:t>Between 6</a:t>
            </a:r>
            <a:r>
              <a:rPr lang="en-GB" sz="2000" baseline="30000" dirty="0">
                <a:latin typeface="Bodoni 72 Book" pitchFamily="2" charset="0"/>
              </a:rPr>
              <a:t>th</a:t>
            </a:r>
            <a:r>
              <a:rPr lang="en-GB" sz="2000" dirty="0">
                <a:latin typeface="Bodoni 72 Book" pitchFamily="2" charset="0"/>
              </a:rPr>
              <a:t> and 21</a:t>
            </a:r>
            <a:r>
              <a:rPr lang="en-GB" sz="2000" baseline="30000" dirty="0">
                <a:latin typeface="Bodoni 72 Book" pitchFamily="2" charset="0"/>
              </a:rPr>
              <a:t>st</a:t>
            </a:r>
            <a:r>
              <a:rPr lang="en-GB" sz="2000" dirty="0">
                <a:latin typeface="Bodoni 72 Book" pitchFamily="2" charset="0"/>
              </a:rPr>
              <a:t> May 2021, the 2021 Israel-Palestine Crisis occurred. Triggered by the forced evictions of Palestinian families from their homes in East Jerusalem, over 200 Palestinians were killed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B93E31-27AF-D846-B7EB-DB07522781B6}"/>
              </a:ext>
            </a:extLst>
          </p:cNvPr>
          <p:cNvSpPr txBox="1"/>
          <p:nvPr/>
        </p:nvSpPr>
        <p:spPr>
          <a:xfrm>
            <a:off x="5695403" y="1944709"/>
            <a:ext cx="1678543" cy="1631216"/>
          </a:xfrm>
          <a:prstGeom prst="rect">
            <a:avLst/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odoni 72 Book" pitchFamily="2" charset="0"/>
              </a:rPr>
              <a:t>Israel imposed an </a:t>
            </a:r>
            <a:r>
              <a:rPr lang="en-GB" sz="2000" dirty="0">
                <a:solidFill>
                  <a:srgbClr val="A5B4CB"/>
                </a:solidFill>
                <a:latin typeface="Bodoni 72 Book" pitchFamily="2" charset="0"/>
              </a:rPr>
              <a:t>air</a:t>
            </a:r>
            <a:r>
              <a:rPr lang="en-GB" sz="2000" dirty="0">
                <a:latin typeface="Bodoni 72 Book" pitchFamily="2" charset="0"/>
              </a:rPr>
              <a:t>, </a:t>
            </a:r>
            <a:r>
              <a:rPr lang="en-GB" sz="2000" dirty="0">
                <a:solidFill>
                  <a:srgbClr val="FF0000"/>
                </a:solidFill>
                <a:latin typeface="Bodoni 72 Book" pitchFamily="2" charset="0"/>
              </a:rPr>
              <a:t>land</a:t>
            </a:r>
            <a:r>
              <a:rPr lang="en-GB" sz="2000" dirty="0">
                <a:latin typeface="Bodoni 72 Book" pitchFamily="2" charset="0"/>
              </a:rPr>
              <a:t> and </a:t>
            </a:r>
            <a:r>
              <a:rPr lang="en-GB" sz="2000" dirty="0">
                <a:solidFill>
                  <a:srgbClr val="00B0F0"/>
                </a:solidFill>
                <a:latin typeface="Bodoni 72 Book" pitchFamily="2" charset="0"/>
              </a:rPr>
              <a:t>sea</a:t>
            </a:r>
            <a:r>
              <a:rPr lang="en-GB" sz="2000" dirty="0">
                <a:latin typeface="Bodoni 72 Book" pitchFamily="2" charset="0"/>
              </a:rPr>
              <a:t> blockade on Gaza in June 2007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3E55D-7F43-474F-B95F-0240B5426BC4}"/>
              </a:ext>
            </a:extLst>
          </p:cNvPr>
          <p:cNvSpPr txBox="1"/>
          <p:nvPr/>
        </p:nvSpPr>
        <p:spPr>
          <a:xfrm>
            <a:off x="325063" y="3746954"/>
            <a:ext cx="1924186" cy="2554545"/>
          </a:xfrm>
          <a:prstGeom prst="rect">
            <a:avLst/>
          </a:prstGeom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odoni 72 Book" pitchFamily="2" charset="0"/>
              </a:rPr>
              <a:t>In the January 25</a:t>
            </a:r>
            <a:r>
              <a:rPr lang="en-GB" sz="2000" baseline="30000" dirty="0">
                <a:latin typeface="Bodoni 72 Book" pitchFamily="2" charset="0"/>
              </a:rPr>
              <a:t>th</a:t>
            </a:r>
            <a:r>
              <a:rPr lang="en-GB" sz="2000" dirty="0">
                <a:latin typeface="Bodoni 72 Book" pitchFamily="2" charset="0"/>
              </a:rPr>
              <a:t> 2006 Palestine election, Hamas won. Hamas secured 44% of the vote compared to only 41% for Fatah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803C8-48CB-2143-90CA-9C450FA0F9C8}"/>
              </a:ext>
            </a:extLst>
          </p:cNvPr>
          <p:cNvSpPr txBox="1"/>
          <p:nvPr/>
        </p:nvSpPr>
        <p:spPr>
          <a:xfrm>
            <a:off x="3607496" y="1090976"/>
            <a:ext cx="1849912" cy="2554545"/>
          </a:xfrm>
          <a:prstGeom prst="rect">
            <a:avLst/>
          </a:prstGeom>
          <a:ln w="38100">
            <a:solidFill>
              <a:schemeClr val="accent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odoni 72 Book" pitchFamily="2" charset="0"/>
              </a:rPr>
              <a:t>Fatah did not accept the 2006 election result and kept control of the West Bank while Hamas took control of Gaza</a:t>
            </a:r>
          </a:p>
        </p:txBody>
      </p:sp>
    </p:spTree>
    <p:extLst>
      <p:ext uri="{BB962C8B-B14F-4D97-AF65-F5344CB8AC3E}">
        <p14:creationId xmlns:p14="http://schemas.microsoft.com/office/powerpoint/2010/main" val="120380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F9C2-98B7-4546-9A42-E0039224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" y="-19610"/>
            <a:ext cx="5003105" cy="9233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5"/>
                </a:solidFill>
              </a:rPr>
              <a:t>15c. Timeline activity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67970-73B4-3441-9EB7-5A684B33C0FA}"/>
              </a:ext>
            </a:extLst>
          </p:cNvPr>
          <p:cNvSpPr txBox="1"/>
          <p:nvPr/>
        </p:nvSpPr>
        <p:spPr>
          <a:xfrm>
            <a:off x="3546234" y="913341"/>
            <a:ext cx="3064053" cy="2554545"/>
          </a:xfrm>
          <a:prstGeom prst="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A 3-week armed conflict took place between Israel and Hamas from 27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December 2008 until 18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January 2009.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1000 Palestinians and 13 Israelis were killed. This is known as the Gaza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Massacre or Operation Cast Lead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ED9C7-98F9-9447-8F30-BB640B9D346E}"/>
              </a:ext>
            </a:extLst>
          </p:cNvPr>
          <p:cNvSpPr txBox="1"/>
          <p:nvPr/>
        </p:nvSpPr>
        <p:spPr>
          <a:xfrm>
            <a:off x="5277487" y="4022440"/>
            <a:ext cx="2955856" cy="2554545"/>
          </a:xfrm>
          <a:prstGeom prst="rect">
            <a:avLst/>
          </a:prstGeom>
          <a:ln w="38100">
            <a:solidFill>
              <a:schemeClr val="accent6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On 14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November 2012, Israel launched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Operation Pillar of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Defense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on Gaza. Over 8 days, 167 Palestinians were killed, 87 of whom had not been involved in the fighting. 2 Israelis were killed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ADC76-0CB5-2042-8422-D6B6C0419401}"/>
              </a:ext>
            </a:extLst>
          </p:cNvPr>
          <p:cNvSpPr txBox="1"/>
          <p:nvPr/>
        </p:nvSpPr>
        <p:spPr>
          <a:xfrm>
            <a:off x="7007917" y="1182231"/>
            <a:ext cx="4292716" cy="2246769"/>
          </a:xfrm>
          <a:prstGeom prst="rect">
            <a:avLst/>
          </a:prstGeom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On 8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July 2014, Israel launched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Operation Protective Edge.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Over 7 weeks of fighting, over 2000 Gazans were killed and 10,000 Gazans were wounded, including 1000 children who were left permanently disabled. 72 Israelis were killed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BF1B3-327F-984B-B44F-D94BE706D7F7}"/>
              </a:ext>
            </a:extLst>
          </p:cNvPr>
          <p:cNvSpPr txBox="1"/>
          <p:nvPr/>
        </p:nvSpPr>
        <p:spPr>
          <a:xfrm>
            <a:off x="8759054" y="4038983"/>
            <a:ext cx="2955856" cy="2554545"/>
          </a:xfrm>
          <a:prstGeom prst="rect">
            <a:avLst/>
          </a:prstGeom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Between 6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and 21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May 2021, the 2021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Israel-Palestine Crisis occurred.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Triggered by the forced evictions of Palestinian families from their homes in East Jerusalem, over 200 Palestinians were killed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B93E31-27AF-D846-B7EB-DB07522781B6}"/>
              </a:ext>
            </a:extLst>
          </p:cNvPr>
          <p:cNvSpPr txBox="1"/>
          <p:nvPr/>
        </p:nvSpPr>
        <p:spPr>
          <a:xfrm>
            <a:off x="2798578" y="4029363"/>
            <a:ext cx="1678543" cy="1631216"/>
          </a:xfrm>
          <a:prstGeom prst="rect">
            <a:avLst/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Israel imposed an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A5B4CB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air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land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sea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blockade on Gaza in June 2007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3E55D-7F43-474F-B95F-0240B5426BC4}"/>
              </a:ext>
            </a:extLst>
          </p:cNvPr>
          <p:cNvSpPr txBox="1"/>
          <p:nvPr/>
        </p:nvSpPr>
        <p:spPr>
          <a:xfrm>
            <a:off x="514668" y="4043197"/>
            <a:ext cx="1924186" cy="2554545"/>
          </a:xfrm>
          <a:prstGeom prst="rect">
            <a:avLst/>
          </a:prstGeom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In the January 25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 2006 Palestine election, Hamas won. Hamas secured 44% of the vote compared to only 41% for Fatah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803C8-48CB-2143-90CA-9C450FA0F9C8}"/>
              </a:ext>
            </a:extLst>
          </p:cNvPr>
          <p:cNvSpPr txBox="1"/>
          <p:nvPr/>
        </p:nvSpPr>
        <p:spPr>
          <a:xfrm>
            <a:off x="1327019" y="913341"/>
            <a:ext cx="1849912" cy="2554545"/>
          </a:xfrm>
          <a:prstGeom prst="rect">
            <a:avLst/>
          </a:prstGeom>
          <a:ln w="38100">
            <a:solidFill>
              <a:schemeClr val="accent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+mn-ea"/>
                <a:cs typeface="+mn-cs"/>
              </a:rPr>
              <a:t>Fatah did not accept the 2006 election result and kept control of the West Bank while Hamas took control of Gaza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6EEA94-5C00-E64A-A88F-6340105773C1}"/>
              </a:ext>
            </a:extLst>
          </p:cNvPr>
          <p:cNvCxnSpPr/>
          <p:nvPr/>
        </p:nvCxnSpPr>
        <p:spPr>
          <a:xfrm>
            <a:off x="483261" y="3748624"/>
            <a:ext cx="112254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AF0EE-D402-0A41-BD93-C2C2BEFA10FB}"/>
              </a:ext>
            </a:extLst>
          </p:cNvPr>
          <p:cNvCxnSpPr>
            <a:cxnSpLocks/>
          </p:cNvCxnSpPr>
          <p:nvPr/>
        </p:nvCxnSpPr>
        <p:spPr>
          <a:xfrm>
            <a:off x="1402175" y="3748624"/>
            <a:ext cx="0" cy="3196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0A19D2-25F6-4740-9B27-231C54A92FF1}"/>
              </a:ext>
            </a:extLst>
          </p:cNvPr>
          <p:cNvCxnSpPr>
            <a:cxnSpLocks/>
          </p:cNvCxnSpPr>
          <p:nvPr/>
        </p:nvCxnSpPr>
        <p:spPr>
          <a:xfrm>
            <a:off x="2193403" y="3467886"/>
            <a:ext cx="0" cy="2807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9E9399-2310-CB4F-A949-CEB436A6E30C}"/>
              </a:ext>
            </a:extLst>
          </p:cNvPr>
          <p:cNvCxnSpPr>
            <a:cxnSpLocks/>
          </p:cNvCxnSpPr>
          <p:nvPr/>
        </p:nvCxnSpPr>
        <p:spPr>
          <a:xfrm>
            <a:off x="3480990" y="3748624"/>
            <a:ext cx="0" cy="2807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0BF9CC-3264-CB4A-AEA4-6328DDD4FE3B}"/>
              </a:ext>
            </a:extLst>
          </p:cNvPr>
          <p:cNvCxnSpPr>
            <a:cxnSpLocks/>
          </p:cNvCxnSpPr>
          <p:nvPr/>
        </p:nvCxnSpPr>
        <p:spPr>
          <a:xfrm>
            <a:off x="4913639" y="3491947"/>
            <a:ext cx="0" cy="2807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C3E2B4-B418-2F40-9586-3E418B232F10}"/>
              </a:ext>
            </a:extLst>
          </p:cNvPr>
          <p:cNvCxnSpPr>
            <a:cxnSpLocks/>
          </p:cNvCxnSpPr>
          <p:nvPr/>
        </p:nvCxnSpPr>
        <p:spPr>
          <a:xfrm>
            <a:off x="6668002" y="3758244"/>
            <a:ext cx="0" cy="2807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A48B0D-92B9-B245-9A21-6A3A9343EB92}"/>
              </a:ext>
            </a:extLst>
          </p:cNvPr>
          <p:cNvCxnSpPr>
            <a:cxnSpLocks/>
          </p:cNvCxnSpPr>
          <p:nvPr/>
        </p:nvCxnSpPr>
        <p:spPr>
          <a:xfrm>
            <a:off x="9015913" y="3454052"/>
            <a:ext cx="0" cy="2807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3F7AA8-1B7B-5D4F-8062-1D3B848D1DF0}"/>
              </a:ext>
            </a:extLst>
          </p:cNvPr>
          <p:cNvCxnSpPr>
            <a:cxnSpLocks/>
          </p:cNvCxnSpPr>
          <p:nvPr/>
        </p:nvCxnSpPr>
        <p:spPr>
          <a:xfrm>
            <a:off x="10186878" y="3756300"/>
            <a:ext cx="0" cy="2807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8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7ADA0-74AF-5144-AABD-6A34F503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93" y="930242"/>
            <a:ext cx="3313383" cy="49625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Working independently, use your timeline to answer this question in your book:</a:t>
            </a: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i="1" dirty="0">
                <a:solidFill>
                  <a:schemeClr val="bg1"/>
                </a:solidFill>
              </a:rPr>
              <a:t>If you had been born in Gaza in 2007, what would you have experienced by now?</a:t>
            </a:r>
            <a:endParaRPr lang="en-US" sz="2800" i="1" kern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67979-7A70-5A4C-A29B-22F63746E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6" b="6077"/>
          <a:stretch/>
        </p:blipFill>
        <p:spPr>
          <a:xfrm rot="21224513">
            <a:off x="3759516" y="1008847"/>
            <a:ext cx="8217834" cy="45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24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9D5ED-080B-F744-B2C5-9C01C9542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923" y="-103089"/>
            <a:ext cx="9963132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Watch this video about life in Gaza: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https://vimeo.com/632224922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3433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C4F195-9B38-314F-B9BF-72F46B4C6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334" y="0"/>
            <a:ext cx="9646673" cy="6889787"/>
          </a:xfrm>
        </p:spPr>
      </p:pic>
    </p:spTree>
    <p:extLst>
      <p:ext uri="{BB962C8B-B14F-4D97-AF65-F5344CB8AC3E}">
        <p14:creationId xmlns:p14="http://schemas.microsoft.com/office/powerpoint/2010/main" val="2023845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28B13-9236-4C49-A859-22231132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800424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P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hotos of life in Gaza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Camera with solid fill">
            <a:extLst>
              <a:ext uri="{FF2B5EF4-FFF2-40B4-BE49-F238E27FC236}">
                <a16:creationId xmlns:a16="http://schemas.microsoft.com/office/drawing/2014/main" id="{4176D44F-9782-7145-9DED-3A6D8C8D4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663" y="2995872"/>
            <a:ext cx="1968673" cy="19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13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13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079" name="Rectangle 13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074" name="Picture 2" descr="EXPLAINER: Why is Gaza almost always mired in conflict? | AP News">
            <a:extLst>
              <a:ext uri="{FF2B5EF4-FFF2-40B4-BE49-F238E27FC236}">
                <a16:creationId xmlns:a16="http://schemas.microsoft.com/office/drawing/2014/main" id="{CAC0CC0E-4B1D-0244-8F03-6E6505C4E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r="1" b="25133"/>
          <a:stretch/>
        </p:blipFill>
        <p:spPr bwMode="auto">
          <a:xfrm rot="430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92F302-FE07-2F4E-B4A0-74F99BCC47EC}"/>
              </a:ext>
            </a:extLst>
          </p:cNvPr>
          <p:cNvSpPr txBox="1"/>
          <p:nvPr/>
        </p:nvSpPr>
        <p:spPr>
          <a:xfrm>
            <a:off x="0" y="0"/>
            <a:ext cx="4763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4"/>
                </a:solidFill>
              </a:rPr>
              <a:t>What can you see in this photo?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E13067-A9D3-214C-9F87-30D87C922B68}"/>
              </a:ext>
            </a:extLst>
          </p:cNvPr>
          <p:cNvSpPr/>
          <p:nvPr/>
        </p:nvSpPr>
        <p:spPr>
          <a:xfrm>
            <a:off x="0" y="346393"/>
            <a:ext cx="62558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accent4"/>
                </a:solidFill>
              </a:rPr>
              <a:t>What does this tell you about Gaza? </a:t>
            </a:r>
          </a:p>
        </p:txBody>
      </p:sp>
    </p:spTree>
    <p:extLst>
      <p:ext uri="{BB962C8B-B14F-4D97-AF65-F5344CB8AC3E}">
        <p14:creationId xmlns:p14="http://schemas.microsoft.com/office/powerpoint/2010/main" val="28382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In Pictures: Death and destruction in Gaza as Israel attacks | Gallery News  | Al Jazeera">
            <a:extLst>
              <a:ext uri="{FF2B5EF4-FFF2-40B4-BE49-F238E27FC236}">
                <a16:creationId xmlns:a16="http://schemas.microsoft.com/office/drawing/2014/main" id="{8FE1C7C9-3532-6042-B093-19EA77C262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 r="1" b="14287"/>
          <a:stretch/>
        </p:blipFill>
        <p:spPr bwMode="auto">
          <a:xfrm rot="21600000">
            <a:off x="990600" y="964184"/>
            <a:ext cx="10134600" cy="486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C7027-5955-5E4B-9E1F-84A10F4024C0}"/>
              </a:ext>
            </a:extLst>
          </p:cNvPr>
          <p:cNvSpPr txBox="1"/>
          <p:nvPr/>
        </p:nvSpPr>
        <p:spPr>
          <a:xfrm>
            <a:off x="3712665" y="27124"/>
            <a:ext cx="4763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/>
                </a:solidFill>
              </a:rPr>
              <a:t>What can you see in this photo?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C631C-0F29-6D4E-9C29-BCC4009D72D4}"/>
              </a:ext>
            </a:extLst>
          </p:cNvPr>
          <p:cNvSpPr/>
          <p:nvPr/>
        </p:nvSpPr>
        <p:spPr>
          <a:xfrm>
            <a:off x="2929996" y="321566"/>
            <a:ext cx="62558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chemeClr val="accent2"/>
                </a:solidFill>
              </a:rPr>
              <a:t>What does this tell you about Gaza? </a:t>
            </a:r>
          </a:p>
        </p:txBody>
      </p:sp>
    </p:spTree>
    <p:extLst>
      <p:ext uri="{BB962C8B-B14F-4D97-AF65-F5344CB8AC3E}">
        <p14:creationId xmlns:p14="http://schemas.microsoft.com/office/powerpoint/2010/main" val="8127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aza: A Hell on Earth | NRC">
            <a:extLst>
              <a:ext uri="{FF2B5EF4-FFF2-40B4-BE49-F238E27FC236}">
                <a16:creationId xmlns:a16="http://schemas.microsoft.com/office/drawing/2014/main" id="{CFEA62B5-5158-2044-9A45-73CD73D46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1" b="8106"/>
          <a:stretch/>
        </p:blipFill>
        <p:spPr bwMode="auto">
          <a:xfrm>
            <a:off x="782612" y="876424"/>
            <a:ext cx="10570667" cy="56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E9A57-7506-7A45-9036-0324527BA0BA}"/>
              </a:ext>
            </a:extLst>
          </p:cNvPr>
          <p:cNvSpPr txBox="1"/>
          <p:nvPr/>
        </p:nvSpPr>
        <p:spPr>
          <a:xfrm>
            <a:off x="3712665" y="46579"/>
            <a:ext cx="4763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What can you see in this photo?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939B96-55CE-1144-B79C-B042812BA6EC}"/>
              </a:ext>
            </a:extLst>
          </p:cNvPr>
          <p:cNvSpPr/>
          <p:nvPr/>
        </p:nvSpPr>
        <p:spPr>
          <a:xfrm>
            <a:off x="2929996" y="418841"/>
            <a:ext cx="62558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What does this tell you about Gaza? </a:t>
            </a:r>
          </a:p>
        </p:txBody>
      </p:sp>
    </p:spTree>
    <p:extLst>
      <p:ext uri="{BB962C8B-B14F-4D97-AF65-F5344CB8AC3E}">
        <p14:creationId xmlns:p14="http://schemas.microsoft.com/office/powerpoint/2010/main" val="192884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28B13-9236-4C49-A859-22231132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809079"/>
            <a:ext cx="4279488" cy="5504688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Working in small groups, use the photos to help you answer these questions: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F48B0F-9B8A-4EF1-9B95-E8E9EE366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372062"/>
              </p:ext>
            </p:extLst>
          </p:nvPr>
        </p:nvGraphicFramePr>
        <p:xfrm>
          <a:off x="5536577" y="469840"/>
          <a:ext cx="6302627" cy="348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EXPLAINER: Why is Gaza almost always mired in conflict? | AP News">
            <a:extLst>
              <a:ext uri="{FF2B5EF4-FFF2-40B4-BE49-F238E27FC236}">
                <a16:creationId xmlns:a16="http://schemas.microsoft.com/office/drawing/2014/main" id="{0F72E175-63A2-044D-ADB7-D38E1AE4F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r="1" b="25133"/>
          <a:stretch/>
        </p:blipFill>
        <p:spPr bwMode="auto">
          <a:xfrm>
            <a:off x="6313264" y="4328377"/>
            <a:ext cx="4573890" cy="21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n Pictures: Death and destruction in Gaza as Israel attacks | Gallery News  | Al Jazeera">
            <a:extLst>
              <a:ext uri="{FF2B5EF4-FFF2-40B4-BE49-F238E27FC236}">
                <a16:creationId xmlns:a16="http://schemas.microsoft.com/office/drawing/2014/main" id="{1B4A0824-0E03-F848-B917-F71319B2A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 r="1" b="14287"/>
          <a:stretch/>
        </p:blipFill>
        <p:spPr bwMode="auto">
          <a:xfrm rot="21600000">
            <a:off x="625173" y="4599987"/>
            <a:ext cx="3808268" cy="18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aza: A Hell on Earth | NRC">
            <a:extLst>
              <a:ext uri="{FF2B5EF4-FFF2-40B4-BE49-F238E27FC236}">
                <a16:creationId xmlns:a16="http://schemas.microsoft.com/office/drawing/2014/main" id="{9982CA11-1B9C-B847-8A14-F144B1617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1" b="8106"/>
          <a:stretch/>
        </p:blipFill>
        <p:spPr bwMode="auto">
          <a:xfrm>
            <a:off x="625173" y="441173"/>
            <a:ext cx="3873038" cy="205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84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3DACE-4437-AF46-9254-6E8B9C28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60" y="552091"/>
            <a:ext cx="3600860" cy="5431536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/>
              <a:t>Learning objectives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4F646-04D5-FA41-A9AD-C6143C360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148" y="1651492"/>
            <a:ext cx="6348109" cy="218937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By the end of this lesson, you should be able to: </a:t>
            </a:r>
          </a:p>
          <a:p>
            <a:r>
              <a:rPr lang="en-GB" dirty="0"/>
              <a:t>Describe the blockade on Gaza</a:t>
            </a:r>
          </a:p>
          <a:p>
            <a:r>
              <a:rPr lang="en-GB" dirty="0"/>
              <a:t>Explain the consequences of this</a:t>
            </a:r>
          </a:p>
          <a:p>
            <a:r>
              <a:rPr lang="en-GB" dirty="0">
                <a:solidFill>
                  <a:schemeClr val="accent2"/>
                </a:solidFill>
              </a:rPr>
              <a:t>Assess</a:t>
            </a:r>
            <a:r>
              <a:rPr lang="en-GB" dirty="0"/>
              <a:t> the humanitarian crisis in Gaza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0E121-A305-874E-A7D1-AA7515DFCB97}"/>
              </a:ext>
            </a:extLst>
          </p:cNvPr>
          <p:cNvSpPr txBox="1"/>
          <p:nvPr/>
        </p:nvSpPr>
        <p:spPr>
          <a:xfrm>
            <a:off x="5100968" y="4131802"/>
            <a:ext cx="428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does ‘assess’ mean?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5A655-0B2C-6946-B374-F321610EA9D4}"/>
              </a:ext>
            </a:extLst>
          </p:cNvPr>
          <p:cNvSpPr txBox="1"/>
          <p:nvPr/>
        </p:nvSpPr>
        <p:spPr>
          <a:xfrm>
            <a:off x="5113493" y="4476705"/>
            <a:ext cx="647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</a:rPr>
              <a:t>To analyse; to think about the nature of something</a:t>
            </a:r>
          </a:p>
        </p:txBody>
      </p:sp>
    </p:spTree>
    <p:extLst>
      <p:ext uri="{BB962C8B-B14F-4D97-AF65-F5344CB8AC3E}">
        <p14:creationId xmlns:p14="http://schemas.microsoft.com/office/powerpoint/2010/main" val="14735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9DC27-35A2-B345-8E89-67E4A0A2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048" y="772046"/>
            <a:ext cx="8074815" cy="1036227"/>
          </a:xfrm>
        </p:spPr>
        <p:txBody>
          <a:bodyPr anchor="ctr">
            <a:normAutofit/>
          </a:bodyPr>
          <a:lstStyle/>
          <a:p>
            <a:r>
              <a:rPr lang="en-GB" sz="3600" b="1" dirty="0"/>
              <a:t>Gaza’s </a:t>
            </a:r>
            <a:r>
              <a:rPr lang="en-GB" sz="3600" b="1" dirty="0">
                <a:solidFill>
                  <a:schemeClr val="accent6"/>
                </a:solidFill>
              </a:rPr>
              <a:t>humanitarian crisis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36646C2-A4C2-4540-A17F-76B1C99BC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048" y="1877795"/>
            <a:ext cx="9900504" cy="3952370"/>
          </a:xfrm>
        </p:spPr>
        <p:txBody>
          <a:bodyPr anchor="t">
            <a:noAutofit/>
          </a:bodyPr>
          <a:lstStyle/>
          <a:p>
            <a:r>
              <a:rPr lang="en-US" sz="2050" dirty="0"/>
              <a:t>Gaza has been experiencing a </a:t>
            </a:r>
            <a:r>
              <a:rPr lang="en-US" sz="2050" b="1" dirty="0">
                <a:solidFill>
                  <a:schemeClr val="accent6"/>
                </a:solidFill>
              </a:rPr>
              <a:t>humanitarian crisis</a:t>
            </a:r>
            <a:r>
              <a:rPr lang="en-US" sz="2050" dirty="0">
                <a:solidFill>
                  <a:schemeClr val="accent6"/>
                </a:solidFill>
              </a:rPr>
              <a:t> </a:t>
            </a:r>
            <a:r>
              <a:rPr lang="en-US" sz="2050" dirty="0"/>
              <a:t>for many years now, and the situation is only getting worse</a:t>
            </a:r>
          </a:p>
          <a:p>
            <a:endParaRPr lang="en-US" sz="800" dirty="0"/>
          </a:p>
          <a:p>
            <a:r>
              <a:rPr lang="en-GB" sz="2050" b="1" dirty="0"/>
              <a:t>Food, water, medicine </a:t>
            </a:r>
            <a:r>
              <a:rPr lang="en-GB" sz="2050" dirty="0"/>
              <a:t>and</a:t>
            </a:r>
            <a:r>
              <a:rPr lang="en-GB" sz="2050" b="1" dirty="0"/>
              <a:t> fuel </a:t>
            </a:r>
            <a:r>
              <a:rPr lang="en-GB" sz="2050" dirty="0"/>
              <a:t>are all scarce in Gaza</a:t>
            </a:r>
          </a:p>
          <a:p>
            <a:endParaRPr lang="en-US" sz="800" dirty="0"/>
          </a:p>
          <a:p>
            <a:r>
              <a:rPr lang="en-GB" sz="2050" dirty="0"/>
              <a:t>Nearly 80% of the population is in need of humanitarian aid</a:t>
            </a:r>
            <a:endParaRPr lang="en-US" sz="2050" dirty="0"/>
          </a:p>
          <a:p>
            <a:r>
              <a:rPr lang="en-GB" sz="2050" dirty="0"/>
              <a:t>1.3m Palestinians in Gaza do not have access to adequate safe drinking water</a:t>
            </a:r>
            <a:endParaRPr lang="en-US" sz="2050" dirty="0"/>
          </a:p>
          <a:p>
            <a:r>
              <a:rPr lang="en-GB" sz="2050" dirty="0"/>
              <a:t>There is only electricity for a few hours each day</a:t>
            </a:r>
          </a:p>
          <a:p>
            <a:r>
              <a:rPr lang="en-GB" sz="2050" dirty="0"/>
              <a:t>43% of Palestinians in Gaza are unemployed</a:t>
            </a:r>
          </a:p>
          <a:p>
            <a:endParaRPr lang="en-GB" sz="800" dirty="0"/>
          </a:p>
          <a:p>
            <a:r>
              <a:rPr lang="en-GB" sz="2050" dirty="0"/>
              <a:t>Gaza has been described as </a:t>
            </a:r>
            <a:r>
              <a:rPr lang="en-GB" sz="2050" b="1" dirty="0"/>
              <a:t>“the world’s largest open-air prison”</a:t>
            </a:r>
            <a:endParaRPr lang="en-US" sz="2050" b="1" dirty="0"/>
          </a:p>
          <a:p>
            <a:endParaRPr lang="en-GB" sz="205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9F3D91-CF95-584B-92FE-8E89D25F1401}"/>
              </a:ext>
            </a:extLst>
          </p:cNvPr>
          <p:cNvGrpSpPr/>
          <p:nvPr/>
        </p:nvGrpSpPr>
        <p:grpSpPr>
          <a:xfrm>
            <a:off x="8279703" y="69184"/>
            <a:ext cx="3867477" cy="1108182"/>
            <a:chOff x="0" y="4138338"/>
            <a:chExt cx="6263640" cy="128663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B847906-0338-C845-BB90-6FB987E14AD0}"/>
                </a:ext>
              </a:extLst>
            </p:cNvPr>
            <p:cNvSpPr/>
            <p:nvPr/>
          </p:nvSpPr>
          <p:spPr>
            <a:xfrm>
              <a:off x="0" y="4138338"/>
              <a:ext cx="6263640" cy="12866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931520"/>
                <a:satOff val="0"/>
                <a:lumOff val="-5098"/>
                <a:alphaOff val="0"/>
              </a:schemeClr>
            </a:fillRef>
            <a:effectRef idx="0">
              <a:schemeClr val="accent5">
                <a:hueOff val="-1931520"/>
                <a:satOff val="0"/>
                <a:lumOff val="-5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079B9D74-8127-654E-BB16-5AD30014D005}"/>
                </a:ext>
              </a:extLst>
            </p:cNvPr>
            <p:cNvSpPr txBox="1"/>
            <p:nvPr/>
          </p:nvSpPr>
          <p:spPr>
            <a:xfrm>
              <a:off x="62808" y="4201146"/>
              <a:ext cx="6138024" cy="1161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 dirty="0"/>
                <a:t>Humanitarian crisis: </a:t>
              </a:r>
              <a:r>
                <a:rPr lang="en-GB" b="0" kern="1200" dirty="0"/>
                <a:t>When the health, wellbeing or safety of a large group of people is seriously threatened</a:t>
              </a:r>
              <a:endParaRPr lang="en-US" b="0" kern="1200" dirty="0"/>
            </a:p>
          </p:txBody>
        </p:sp>
      </p:grpSp>
      <p:pic>
        <p:nvPicPr>
          <p:cNvPr id="4" name="Graphic 3" descr="Jail with solid fill">
            <a:extLst>
              <a:ext uri="{FF2B5EF4-FFF2-40B4-BE49-F238E27FC236}">
                <a16:creationId xmlns:a16="http://schemas.microsoft.com/office/drawing/2014/main" id="{4EAA4BDE-8DC7-294B-929C-A794FB7CE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8088" y="4814132"/>
            <a:ext cx="1760055" cy="176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2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6B1AF0-C18D-7D43-BA80-C776A293FEBE}"/>
              </a:ext>
            </a:extLst>
          </p:cNvPr>
          <p:cNvSpPr/>
          <p:nvPr/>
        </p:nvSpPr>
        <p:spPr>
          <a:xfrm>
            <a:off x="-22329" y="-87682"/>
            <a:ext cx="32582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en-GB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ife in Gaza:</a:t>
            </a:r>
          </a:p>
        </p:txBody>
      </p:sp>
      <p:pic>
        <p:nvPicPr>
          <p:cNvPr id="4" name="Online Media 3" descr="Israel-Gaza: Life in a shattered Gaza">
            <a:hlinkClick r:id="" action="ppaction://media"/>
            <a:extLst>
              <a:ext uri="{FF2B5EF4-FFF2-40B4-BE49-F238E27FC236}">
                <a16:creationId xmlns:a16="http://schemas.microsoft.com/office/drawing/2014/main" id="{431CC437-F1BE-2349-BBF6-D07AE08927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65337" y="714714"/>
            <a:ext cx="10685397" cy="6037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A03E24-EA6A-584C-88DC-83370EA340FD}"/>
              </a:ext>
            </a:extLst>
          </p:cNvPr>
          <p:cNvSpPr/>
          <p:nvPr/>
        </p:nvSpPr>
        <p:spPr>
          <a:xfrm>
            <a:off x="8868427" y="80984"/>
            <a:ext cx="3244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linkClick r:id="rId4"/>
              </a:rPr>
              <a:t>https://www.youtube.com/watch?v=lR2b7q2Kzrg&amp;feature=emb_logo</a:t>
            </a:r>
            <a:r>
              <a:rPr lang="en-GB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99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B440C-FBD9-4643-BE8C-A871920EC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70" y="34007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15d. What have the UN and human rights organisations said about the situation in Gaza?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7BDD6-DCB3-CF46-ADA0-2E926864F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36" y="1891806"/>
            <a:ext cx="10872654" cy="4251960"/>
          </a:xfrm>
        </p:spPr>
        <p:txBody>
          <a:bodyPr>
            <a:normAutofit/>
          </a:bodyPr>
          <a:lstStyle/>
          <a:p>
            <a:r>
              <a:rPr lang="en-GB" sz="2200" dirty="0"/>
              <a:t>Both the </a:t>
            </a:r>
            <a:r>
              <a:rPr lang="en-GB" sz="2400" dirty="0"/>
              <a:t>UN and leading international human rights organisations have </a:t>
            </a:r>
            <a:r>
              <a:rPr lang="en-GB" sz="2400" b="1" dirty="0"/>
              <a:t>condemned</a:t>
            </a:r>
            <a:r>
              <a:rPr lang="en-GB" sz="2400" dirty="0"/>
              <a:t> the situation in Gaza </a:t>
            </a:r>
          </a:p>
          <a:p>
            <a:endParaRPr lang="en-GB" sz="2200" dirty="0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4FB95116-3C8A-124A-BAEE-C189ABCD2F81}"/>
              </a:ext>
            </a:extLst>
          </p:cNvPr>
          <p:cNvSpPr/>
          <p:nvPr/>
        </p:nvSpPr>
        <p:spPr>
          <a:xfrm>
            <a:off x="824150" y="2786572"/>
            <a:ext cx="3540763" cy="727823"/>
          </a:xfrm>
          <a:prstGeom prst="wedgeRectCallout">
            <a:avLst>
              <a:gd name="adj1" fmla="val -72073"/>
              <a:gd name="adj2" fmla="val 9538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“The scale of suffering is immense” </a:t>
            </a:r>
          </a:p>
          <a:p>
            <a:r>
              <a:rPr lang="en-GB" i="1" dirty="0"/>
              <a:t>Oxfam, May 2021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33C6707C-D24F-DA41-A3FF-485535E8EB98}"/>
              </a:ext>
            </a:extLst>
          </p:cNvPr>
          <p:cNvSpPr/>
          <p:nvPr/>
        </p:nvSpPr>
        <p:spPr>
          <a:xfrm>
            <a:off x="4903020" y="2473854"/>
            <a:ext cx="6449256" cy="1263776"/>
          </a:xfrm>
          <a:prstGeom prst="wedgeRectCallout">
            <a:avLst>
              <a:gd name="adj1" fmla="val 61883"/>
              <a:gd name="adj2" fmla="val 93333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“With an economy in free fall, 70 per cent youth unemployment, widely contaminated drinking water and a collapsed health care system, Gaza has become ‘unliveable’” </a:t>
            </a:r>
          </a:p>
          <a:p>
            <a:r>
              <a:rPr lang="en-GB" i="1" dirty="0"/>
              <a:t>United Nations, October 2018</a:t>
            </a:r>
            <a:endParaRPr lang="en-US" sz="1400" i="1" dirty="0"/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FE6A40F1-DC34-5348-B2DE-16A079DA95D7}"/>
              </a:ext>
            </a:extLst>
          </p:cNvPr>
          <p:cNvSpPr/>
          <p:nvPr/>
        </p:nvSpPr>
        <p:spPr>
          <a:xfrm>
            <a:off x="836676" y="4064679"/>
            <a:ext cx="4962875" cy="1104024"/>
          </a:xfrm>
          <a:prstGeom prst="wedgeRectCallout">
            <a:avLst>
              <a:gd name="adj1" fmla="val -64174"/>
              <a:gd name="adj2" fmla="val 9442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“Israeli forces have displayed a shocking disregard for the lives of Palestinian civilians”</a:t>
            </a:r>
          </a:p>
          <a:p>
            <a:r>
              <a:rPr lang="en-GB" i="1" dirty="0"/>
              <a:t>Amnesty International, May 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E065A-118D-2B48-A486-7FC2A70F30E5}"/>
              </a:ext>
            </a:extLst>
          </p:cNvPr>
          <p:cNvSpPr/>
          <p:nvPr/>
        </p:nvSpPr>
        <p:spPr>
          <a:xfrm>
            <a:off x="288662" y="5953348"/>
            <a:ext cx="1161162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dirty="0"/>
              <a:t>In small groups, create your own statement about the situation in Gaza. It should be no longer than 3 sentences. In a few minutes you will share your statement with the rest of the class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73A1ACCE-2EBB-DB49-B79E-88D81DC256D0}"/>
              </a:ext>
            </a:extLst>
          </p:cNvPr>
          <p:cNvSpPr/>
          <p:nvPr/>
        </p:nvSpPr>
        <p:spPr>
          <a:xfrm>
            <a:off x="6081950" y="4339961"/>
            <a:ext cx="4962874" cy="1263776"/>
          </a:xfrm>
          <a:prstGeom prst="wedgeRectCallout">
            <a:avLst>
              <a:gd name="adj1" fmla="val 72773"/>
              <a:gd name="adj2" fmla="val 64899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“Israel’s more than decade-long closure of Gaza severely restricts the movement of people and goods, with devastating humanitarian impact”</a:t>
            </a:r>
          </a:p>
          <a:p>
            <a:r>
              <a:rPr lang="en-GB" i="1" dirty="0"/>
              <a:t>Human Rights Watch, December 2021</a:t>
            </a:r>
          </a:p>
        </p:txBody>
      </p:sp>
    </p:spTree>
    <p:extLst>
      <p:ext uri="{BB962C8B-B14F-4D97-AF65-F5344CB8AC3E}">
        <p14:creationId xmlns:p14="http://schemas.microsoft.com/office/powerpoint/2010/main" val="1659354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‘Give us 10 minutes’: How Israel bombed a Gaza media tower">
            <a:hlinkClick r:id="" action="ppaction://media"/>
            <a:extLst>
              <a:ext uri="{FF2B5EF4-FFF2-40B4-BE49-F238E27FC236}">
                <a16:creationId xmlns:a16="http://schemas.microsoft.com/office/drawing/2014/main" id="{148E0A55-D626-014B-9F77-F97DA585C5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3460" y="948545"/>
            <a:ext cx="10265079" cy="57997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39D426-BB71-C74B-AF56-0716E566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67" y="-37578"/>
            <a:ext cx="11724362" cy="1036227"/>
          </a:xfrm>
        </p:spPr>
        <p:txBody>
          <a:bodyPr anchor="ctr">
            <a:normAutofit/>
          </a:bodyPr>
          <a:lstStyle/>
          <a:p>
            <a:pPr algn="ctr"/>
            <a:r>
              <a:rPr lang="en-GB" sz="2800" b="1" dirty="0">
                <a:solidFill>
                  <a:schemeClr val="accent2"/>
                </a:solidFill>
              </a:rPr>
              <a:t>As well as civilians, Israel has targeted the international media in Gaza, who report on the ongoing humanitarian crisis there: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6E113-E231-F542-A218-B712E47D64D5}"/>
              </a:ext>
            </a:extLst>
          </p:cNvPr>
          <p:cNvSpPr txBox="1"/>
          <p:nvPr/>
        </p:nvSpPr>
        <p:spPr>
          <a:xfrm>
            <a:off x="0" y="5712793"/>
            <a:ext cx="9384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hlinkClick r:id="rId4"/>
              </a:rPr>
              <a:t>https://www.youtube.com/watch?v=bQjq802NX8g&amp;feature=emb_logo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09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3B3FD-4A92-3E4B-9C66-031B2EDD9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305" y="524886"/>
            <a:ext cx="6679864" cy="38250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In your book, make a </a:t>
            </a:r>
            <a:r>
              <a:rPr lang="en-GB" sz="3200" dirty="0">
                <a:solidFill>
                  <a:schemeClr val="accent6"/>
                </a:solidFill>
              </a:rPr>
              <a:t>visual summary </a:t>
            </a:r>
            <a:r>
              <a:rPr lang="en-GB" sz="3200" dirty="0"/>
              <a:t>of what you have learned today about life in Gaza. For example:</a:t>
            </a:r>
          </a:p>
          <a:p>
            <a:pPr marL="0" indent="0">
              <a:buNone/>
            </a:pPr>
            <a:r>
              <a:rPr lang="en-GB" sz="2200" dirty="0"/>
              <a:t> </a:t>
            </a:r>
          </a:p>
          <a:p>
            <a:pPr lvl="1"/>
            <a:endParaRPr lang="en-GB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82F4E-56DA-D94B-865F-A97D7DD91482}"/>
              </a:ext>
            </a:extLst>
          </p:cNvPr>
          <p:cNvSpPr txBox="1"/>
          <p:nvPr/>
        </p:nvSpPr>
        <p:spPr>
          <a:xfrm>
            <a:off x="6731605" y="3417053"/>
            <a:ext cx="254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902030302020204" pitchFamily="66" charset="0"/>
              </a:rPr>
              <a:t>Footballs are not allowed into Gaza</a:t>
            </a:r>
          </a:p>
        </p:txBody>
      </p:sp>
      <p:pic>
        <p:nvPicPr>
          <p:cNvPr id="8" name="Graphic 7" descr="Football ball with solid fill">
            <a:extLst>
              <a:ext uri="{FF2B5EF4-FFF2-40B4-BE49-F238E27FC236}">
                <a16:creationId xmlns:a16="http://schemas.microsoft.com/office/drawing/2014/main" id="{83B769EA-0223-5147-959C-99EAA4708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9143" y="3067880"/>
            <a:ext cx="1344679" cy="1344679"/>
          </a:xfrm>
          <a:prstGeom prst="rect">
            <a:avLst/>
          </a:prstGeom>
        </p:spPr>
      </p:pic>
      <p:pic>
        <p:nvPicPr>
          <p:cNvPr id="15" name="Graphic 14" descr="Fish with solid fill">
            <a:extLst>
              <a:ext uri="{FF2B5EF4-FFF2-40B4-BE49-F238E27FC236}">
                <a16:creationId xmlns:a16="http://schemas.microsoft.com/office/drawing/2014/main" id="{8AF86041-B59F-5B42-B953-BEF49E8AB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8595" y="4097233"/>
            <a:ext cx="1780632" cy="17806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1FCDE8-6873-6649-A8E7-40085FFF3FD5}"/>
              </a:ext>
            </a:extLst>
          </p:cNvPr>
          <p:cNvSpPr txBox="1"/>
          <p:nvPr/>
        </p:nvSpPr>
        <p:spPr>
          <a:xfrm>
            <a:off x="7381459" y="4513358"/>
            <a:ext cx="2540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902030302020204" pitchFamily="66" charset="0"/>
              </a:rPr>
              <a:t>Palestinians can only fish within a limited distance from the Gazan coast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4095B5-435C-954A-A03F-6768607CFA5D}"/>
              </a:ext>
            </a:extLst>
          </p:cNvPr>
          <p:cNvSpPr/>
          <p:nvPr/>
        </p:nvSpPr>
        <p:spPr>
          <a:xfrm>
            <a:off x="764348" y="2557066"/>
            <a:ext cx="324642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Plenary</a:t>
            </a:r>
          </a:p>
        </p:txBody>
      </p:sp>
    </p:spTree>
    <p:extLst>
      <p:ext uri="{BB962C8B-B14F-4D97-AF65-F5344CB8AC3E}">
        <p14:creationId xmlns:p14="http://schemas.microsoft.com/office/powerpoint/2010/main" val="554466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AE997-176E-D84A-B95B-BA222C565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648" y="1852863"/>
            <a:ext cx="3291837" cy="3236495"/>
          </a:xfrm>
        </p:spPr>
        <p:txBody>
          <a:bodyPr>
            <a:normAutofit/>
          </a:bodyPr>
          <a:lstStyle/>
          <a:p>
            <a:pPr algn="r"/>
            <a:r>
              <a:rPr lang="en-GB" sz="5400" dirty="0">
                <a:solidFill>
                  <a:schemeClr val="accent2"/>
                </a:solidFill>
              </a:rPr>
              <a:t>Homework</a:t>
            </a:r>
          </a:p>
        </p:txBody>
      </p:sp>
      <p:cxnSp>
        <p:nvCxnSpPr>
          <p:cNvPr id="35" name="Straight Connector 28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C8217-68E6-EB41-9761-27834D620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132" y="1596355"/>
            <a:ext cx="3291837" cy="1497532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accent2"/>
                </a:solidFill>
              </a:rPr>
              <a:t>Explain two </a:t>
            </a:r>
            <a:r>
              <a:rPr lang="en-GB" sz="3200" b="1" dirty="0">
                <a:solidFill>
                  <a:schemeClr val="accent2"/>
                </a:solidFill>
              </a:rPr>
              <a:t>consequences</a:t>
            </a:r>
            <a:r>
              <a:rPr lang="en-GB" sz="3200" dirty="0">
                <a:solidFill>
                  <a:schemeClr val="accent2"/>
                </a:solidFill>
              </a:rPr>
              <a:t> of the Israeli blockade on Gaza (8 marks)</a:t>
            </a:r>
          </a:p>
          <a:p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34" name="Graphic 33" descr="Football ball with solid fill">
            <a:extLst>
              <a:ext uri="{FF2B5EF4-FFF2-40B4-BE49-F238E27FC236}">
                <a16:creationId xmlns:a16="http://schemas.microsoft.com/office/drawing/2014/main" id="{279101A9-A2B2-CA42-B1C2-D20ECD13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3521" y="3787423"/>
            <a:ext cx="1123592" cy="1123592"/>
          </a:xfrm>
          <a:prstGeom prst="rect">
            <a:avLst/>
          </a:prstGeom>
        </p:spPr>
      </p:pic>
      <p:pic>
        <p:nvPicPr>
          <p:cNvPr id="36" name="Graphic 35" descr="Fish with solid fill">
            <a:extLst>
              <a:ext uri="{FF2B5EF4-FFF2-40B4-BE49-F238E27FC236}">
                <a16:creationId xmlns:a16="http://schemas.microsoft.com/office/drawing/2014/main" id="{42FECD9F-9EB9-8640-B510-E297936D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3293" y="1659707"/>
            <a:ext cx="1778065" cy="1778065"/>
          </a:xfrm>
          <a:prstGeom prst="rect">
            <a:avLst/>
          </a:prstGeom>
        </p:spPr>
      </p:pic>
      <p:pic>
        <p:nvPicPr>
          <p:cNvPr id="37" name="Picture 2" descr="EXPLAINER: Why is Gaza almost always mired in conflict? | AP News">
            <a:extLst>
              <a:ext uri="{FF2B5EF4-FFF2-40B4-BE49-F238E27FC236}">
                <a16:creationId xmlns:a16="http://schemas.microsoft.com/office/drawing/2014/main" id="{45D1A977-C51C-924E-A3A6-655F69970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r="1" b="25133"/>
          <a:stretch/>
        </p:blipFill>
        <p:spPr bwMode="auto">
          <a:xfrm rot="419340">
            <a:off x="8230569" y="126793"/>
            <a:ext cx="3959380" cy="1902323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n Pictures: Death and destruction in Gaza as Israel attacks | Gallery News  | Al Jazeera">
            <a:extLst>
              <a:ext uri="{FF2B5EF4-FFF2-40B4-BE49-F238E27FC236}">
                <a16:creationId xmlns:a16="http://schemas.microsoft.com/office/drawing/2014/main" id="{36569EA6-3B37-CD4A-9C80-00D655ECA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 r="1" b="14287"/>
          <a:stretch/>
        </p:blipFill>
        <p:spPr bwMode="auto">
          <a:xfrm rot="586271">
            <a:off x="-210659" y="4885030"/>
            <a:ext cx="3808268" cy="1829713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aza: A Hell on Earth | NRC">
            <a:extLst>
              <a:ext uri="{FF2B5EF4-FFF2-40B4-BE49-F238E27FC236}">
                <a16:creationId xmlns:a16="http://schemas.microsoft.com/office/drawing/2014/main" id="{8065B22A-4FE1-F04F-BD66-AB563ADE1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1" b="8106"/>
          <a:stretch/>
        </p:blipFill>
        <p:spPr bwMode="auto">
          <a:xfrm rot="20727238">
            <a:off x="169374" y="274028"/>
            <a:ext cx="3170487" cy="1686116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Content Placeholder 4">
            <a:extLst>
              <a:ext uri="{FF2B5EF4-FFF2-40B4-BE49-F238E27FC236}">
                <a16:creationId xmlns:a16="http://schemas.microsoft.com/office/drawing/2014/main" id="{3175ABB9-EF7F-F243-A8C6-1F4C729C9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164">
            <a:off x="6885410" y="2826966"/>
            <a:ext cx="5532861" cy="395164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41" name="Picture 4" descr="Israel-Palestinian conflict: Life in the Gaza Strip - BBC News">
            <a:extLst>
              <a:ext uri="{FF2B5EF4-FFF2-40B4-BE49-F238E27FC236}">
                <a16:creationId xmlns:a16="http://schemas.microsoft.com/office/drawing/2014/main" id="{02246D87-1D78-9945-AD14-35DEB247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901">
            <a:off x="3924216" y="4233588"/>
            <a:ext cx="2648951" cy="2615651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7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sotho - Friends of Hope for Africa Missions">
            <a:extLst>
              <a:ext uri="{FF2B5EF4-FFF2-40B4-BE49-F238E27FC236}">
                <a16:creationId xmlns:a16="http://schemas.microsoft.com/office/drawing/2014/main" id="{A2FC58E1-76CA-EC41-812D-5C5C28C5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5" y="4597006"/>
            <a:ext cx="3293738" cy="2112071"/>
          </a:xfrm>
          <a:prstGeom prst="rect">
            <a:avLst/>
          </a:prstGeom>
          <a:noFill/>
          <a:ln w="38100">
            <a:solidFill>
              <a:srgbClr val="1DC24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FC4889-5CD9-464F-943F-1C44D016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8" y="-204165"/>
            <a:ext cx="4281692" cy="935205"/>
          </a:xfrm>
        </p:spPr>
        <p:txBody>
          <a:bodyPr anchor="b">
            <a:normAutofit/>
          </a:bodyPr>
          <a:lstStyle/>
          <a:p>
            <a:r>
              <a:rPr lang="en-GB" sz="4000" b="1" dirty="0"/>
              <a:t>15a. Keywords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F4B190-8EB2-0247-8D4E-80C16FA85C87}"/>
              </a:ext>
            </a:extLst>
          </p:cNvPr>
          <p:cNvSpPr txBox="1"/>
          <p:nvPr/>
        </p:nvSpPr>
        <p:spPr>
          <a:xfrm>
            <a:off x="228334" y="1614069"/>
            <a:ext cx="3300489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6"/>
                </a:solidFill>
                <a:latin typeface="Courier" pitchFamily="2" charset="0"/>
              </a:rPr>
              <a:t>Blockade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37161-B0AB-8743-9AF5-830620D1F2F0}"/>
              </a:ext>
            </a:extLst>
          </p:cNvPr>
          <p:cNvSpPr txBox="1"/>
          <p:nvPr/>
        </p:nvSpPr>
        <p:spPr>
          <a:xfrm>
            <a:off x="4579620" y="2154598"/>
            <a:ext cx="2660824" cy="19389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When land is sealed off to prevent people or goods from entering or leaving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852D1-C7DF-DC4D-A416-974D10816015}"/>
              </a:ext>
            </a:extLst>
          </p:cNvPr>
          <p:cNvSpPr txBox="1"/>
          <p:nvPr/>
        </p:nvSpPr>
        <p:spPr>
          <a:xfrm>
            <a:off x="87683" y="607157"/>
            <a:ext cx="433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Cut out and match these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keywords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their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definitions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143637-5F9F-B546-A546-C49366DA2322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3523545" y="3906356"/>
            <a:ext cx="898968" cy="164219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AD2C72-EBD1-0747-A0DB-A79A025681B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528823" y="1844902"/>
            <a:ext cx="969169" cy="139597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42CA24D-6CB7-DC40-8CE0-039CDF589C60}"/>
              </a:ext>
            </a:extLst>
          </p:cNvPr>
          <p:cNvSpPr txBox="1"/>
          <p:nvPr/>
        </p:nvSpPr>
        <p:spPr>
          <a:xfrm>
            <a:off x="229806" y="3490857"/>
            <a:ext cx="3293739" cy="8309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Humanitarian crisis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1A0135-3734-A94D-AE25-F91D1D38C3B1}"/>
              </a:ext>
            </a:extLst>
          </p:cNvPr>
          <p:cNvSpPr txBox="1"/>
          <p:nvPr/>
        </p:nvSpPr>
        <p:spPr>
          <a:xfrm>
            <a:off x="229807" y="2854705"/>
            <a:ext cx="3293738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Gaza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D7147-7D4D-FD4A-B541-232E3D54A4B4}"/>
              </a:ext>
            </a:extLst>
          </p:cNvPr>
          <p:cNvSpPr txBox="1"/>
          <p:nvPr/>
        </p:nvSpPr>
        <p:spPr>
          <a:xfrm>
            <a:off x="4571006" y="4400240"/>
            <a:ext cx="2678051" cy="22467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accent4"/>
                </a:solidFill>
                <a:latin typeface="Courier" pitchFamily="2" charset="0"/>
              </a:rPr>
              <a:t>When the health, wellbeing or safety of a large group of people is seriously threatened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7ED31-BB84-5940-842E-BD9E415C54CB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523545" y="1556537"/>
            <a:ext cx="898968" cy="152900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C5DCD2-72EB-5B4D-A179-09D42EDECE1B}"/>
              </a:ext>
            </a:extLst>
          </p:cNvPr>
          <p:cNvSpPr txBox="1"/>
          <p:nvPr/>
        </p:nvSpPr>
        <p:spPr>
          <a:xfrm>
            <a:off x="4580993" y="201607"/>
            <a:ext cx="7307590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Land entirely surrounded by the land or sea of another country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DC243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(for example Lesotho)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55973-8B7E-334E-8B19-9D8C0CEB8788}"/>
              </a:ext>
            </a:extLst>
          </p:cNvPr>
          <p:cNvSpPr txBox="1"/>
          <p:nvPr/>
        </p:nvSpPr>
        <p:spPr>
          <a:xfrm>
            <a:off x="4581066" y="1178102"/>
            <a:ext cx="7307443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A Palestinian </a:t>
            </a:r>
            <a:r>
              <a:rPr kumimoji="0" lang="en-GB" sz="2000" b="1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enclave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on the Mediterranean coast,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which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borders Egypt and Israel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725C10-5BCF-9A48-A64A-3996F6BB8C02}"/>
              </a:ext>
            </a:extLst>
          </p:cNvPr>
          <p:cNvSpPr txBox="1"/>
          <p:nvPr/>
        </p:nvSpPr>
        <p:spPr>
          <a:xfrm>
            <a:off x="228333" y="2218553"/>
            <a:ext cx="3300489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Enclave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C1AF08-992B-BE44-A8EB-5A3252E3FDFF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528822" y="488774"/>
            <a:ext cx="969170" cy="196061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 descr="Israel&amp;#39;s borders explained in maps - BBC News">
            <a:extLst>
              <a:ext uri="{FF2B5EF4-FFF2-40B4-BE49-F238E27FC236}">
                <a16:creationId xmlns:a16="http://schemas.microsoft.com/office/drawing/2014/main" id="{7204BCA0-8400-9849-A1E9-7C6AE7FA3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/>
          <a:stretch/>
        </p:blipFill>
        <p:spPr bwMode="auto">
          <a:xfrm>
            <a:off x="7653887" y="2218553"/>
            <a:ext cx="4101242" cy="35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7C0D59-6A27-694D-B6F6-D00CC99413F1}"/>
              </a:ext>
            </a:extLst>
          </p:cNvPr>
          <p:cNvSpPr txBox="1"/>
          <p:nvPr/>
        </p:nvSpPr>
        <p:spPr>
          <a:xfrm>
            <a:off x="7226509" y="5871731"/>
            <a:ext cx="324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Extension question - can you think of any other examples of an </a:t>
            </a:r>
            <a:r>
              <a:rPr kumimoji="0" lang="en-GB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enclave</a:t>
            </a:r>
            <a:r>
              <a:rPr kumimoji="0" lang="en-GB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Hint:</a:t>
            </a:r>
            <a:endParaRPr kumimoji="0" lang="en-GB" i="1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8" name="Picture 4" descr="Vatican City - Wikipedia">
            <a:extLst>
              <a:ext uri="{FF2B5EF4-FFF2-40B4-BE49-F238E27FC236}">
                <a16:creationId xmlns:a16="http://schemas.microsoft.com/office/drawing/2014/main" id="{1771BEEB-CE9B-8446-8F30-5DC21210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60" y="5875562"/>
            <a:ext cx="1607428" cy="90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90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45349-07FB-4149-93A0-93BECD8E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69" y="1649632"/>
            <a:ext cx="3808268" cy="1335366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Today’s keywords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8C71EC-F8F7-427E-9910-32E4746670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40043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9D86C5E-6FDC-1843-8532-05BC0EF7973A}"/>
              </a:ext>
            </a:extLst>
          </p:cNvPr>
          <p:cNvSpPr txBox="1">
            <a:spLocks/>
          </p:cNvSpPr>
          <p:nvPr/>
        </p:nvSpPr>
        <p:spPr>
          <a:xfrm>
            <a:off x="642469" y="2984998"/>
            <a:ext cx="3808268" cy="2362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6000" dirty="0">
              <a:solidFill>
                <a:schemeClr val="bg1"/>
              </a:solidFill>
            </a:endParaRPr>
          </a:p>
          <a:p>
            <a:r>
              <a:rPr lang="en-GB" sz="4500" dirty="0">
                <a:solidFill>
                  <a:schemeClr val="bg1"/>
                </a:solidFill>
              </a:rPr>
              <a:t>Had you come across any of these before today? </a:t>
            </a:r>
          </a:p>
          <a:p>
            <a:r>
              <a:rPr lang="en-GB" sz="4500" dirty="0">
                <a:solidFill>
                  <a:schemeClr val="bg1"/>
                </a:solidFill>
              </a:rPr>
              <a:t>Where?</a:t>
            </a:r>
          </a:p>
        </p:txBody>
      </p:sp>
    </p:spTree>
    <p:extLst>
      <p:ext uri="{BB962C8B-B14F-4D97-AF65-F5344CB8AC3E}">
        <p14:creationId xmlns:p14="http://schemas.microsoft.com/office/powerpoint/2010/main" val="257875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89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srael&amp;#39;s borders explained in maps - BBC News">
            <a:extLst>
              <a:ext uri="{FF2B5EF4-FFF2-40B4-BE49-F238E27FC236}">
                <a16:creationId xmlns:a16="http://schemas.microsoft.com/office/drawing/2014/main" id="{E932FAE7-ACFF-DB44-9AD8-58A807D33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/>
          <a:stretch/>
        </p:blipFill>
        <p:spPr bwMode="auto">
          <a:xfrm>
            <a:off x="5357025" y="985613"/>
            <a:ext cx="5579782" cy="48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F5CD3D-A771-1A43-9F01-89A82E809B0B}"/>
              </a:ext>
            </a:extLst>
          </p:cNvPr>
          <p:cNvSpPr txBox="1"/>
          <p:nvPr/>
        </p:nvSpPr>
        <p:spPr>
          <a:xfrm>
            <a:off x="862750" y="985613"/>
            <a:ext cx="41085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B8955D"/>
                </a:solidFill>
              </a:rPr>
              <a:t>Locating Gaza on the map:</a:t>
            </a:r>
          </a:p>
        </p:txBody>
      </p:sp>
    </p:spTree>
    <p:extLst>
      <p:ext uri="{BB962C8B-B14F-4D97-AF65-F5344CB8AC3E}">
        <p14:creationId xmlns:p14="http://schemas.microsoft.com/office/powerpoint/2010/main" val="366216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6E681-ECBE-684A-911E-0E3A4B30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rgbClr val="FFFFFF"/>
                </a:solidFill>
              </a:rPr>
              <a:t>Recap</a:t>
            </a:r>
            <a:endParaRPr lang="en-GB" sz="6000" dirty="0">
              <a:solidFill>
                <a:srgbClr val="FFFFFF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43F76-25A8-ED40-94A4-0A626229D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383" y="1189193"/>
            <a:ext cx="3835623" cy="43346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EFFFF"/>
                </a:solidFill>
              </a:rPr>
              <a:t>In small groups: </a:t>
            </a:r>
          </a:p>
          <a:p>
            <a:pPr marL="0" indent="0">
              <a:buNone/>
            </a:pPr>
            <a:r>
              <a:rPr lang="en-GB" dirty="0">
                <a:solidFill>
                  <a:srgbClr val="FEFFFF"/>
                </a:solidFill>
              </a:rPr>
              <a:t>What happened to Gaza in 1967?</a:t>
            </a:r>
          </a:p>
          <a:p>
            <a:pPr marL="0" indent="0">
              <a:buNone/>
            </a:pPr>
            <a:endParaRPr lang="en-GB" sz="30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en-GB" sz="2400" i="1" dirty="0">
                <a:solidFill>
                  <a:srgbClr val="FEFFFF"/>
                </a:solidFill>
              </a:rPr>
              <a:t>Hint: what can you remember about this map from Lesson 9?</a:t>
            </a:r>
          </a:p>
          <a:p>
            <a:pPr marL="0" indent="0">
              <a:buNone/>
            </a:pPr>
            <a:endParaRPr lang="en-GB" sz="3000" dirty="0">
              <a:solidFill>
                <a:srgbClr val="FEFFFF"/>
              </a:solidFill>
            </a:endParaRPr>
          </a:p>
        </p:txBody>
      </p:sp>
      <p:pic>
        <p:nvPicPr>
          <p:cNvPr id="13" name="Picture 12" descr="A picture containing text, monitor, screenshot, screen&#10;&#10;Description automatically generated">
            <a:extLst>
              <a:ext uri="{FF2B5EF4-FFF2-40B4-BE49-F238E27FC236}">
                <a16:creationId xmlns:a16="http://schemas.microsoft.com/office/drawing/2014/main" id="{A3093E34-0968-7C44-8CA1-EAAC10A63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7"/>
          <a:stretch/>
        </p:blipFill>
        <p:spPr>
          <a:xfrm rot="433413">
            <a:off x="9113049" y="1696722"/>
            <a:ext cx="2933988" cy="51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0">
            <a:extLst>
              <a:ext uri="{FF2B5EF4-FFF2-40B4-BE49-F238E27FC236}">
                <a16:creationId xmlns:a16="http://schemas.microsoft.com/office/drawing/2014/main" id="{ADBB82F9-AC11-4537-A5D3-FF2B0BBB8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5E7F8463-9A62-4CC5-A275-26DE49C08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608003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7963E161-1520-4D99-8659-EF819F376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608004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A305D22-5515-4D76-B8C6-152410D46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142" y="638342"/>
            <a:ext cx="5435054" cy="5257799"/>
          </a:xfrm>
          <a:prstGeom prst="rect">
            <a:avLst/>
          </a:prstGeom>
          <a:solidFill>
            <a:srgbClr val="FE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BBC News | In Depth | World | Israel and the Palestinians">
            <a:extLst>
              <a:ext uri="{FF2B5EF4-FFF2-40B4-BE49-F238E27FC236}">
                <a16:creationId xmlns:a16="http://schemas.microsoft.com/office/drawing/2014/main" id="{E295FA76-6DCC-9143-9458-4C644D90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4278" y="850296"/>
            <a:ext cx="2374851" cy="2374851"/>
          </a:xfrm>
          <a:prstGeom prst="rect">
            <a:avLst/>
          </a:prstGeom>
          <a:noFill/>
          <a:ln w="38100">
            <a:solidFill>
              <a:srgbClr val="CC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594EF05-C3E9-7541-B889-C14C3C4A2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57" y="850297"/>
            <a:ext cx="1739578" cy="2374851"/>
          </a:xfrm>
          <a:prstGeom prst="rect">
            <a:avLst/>
          </a:prstGeom>
          <a:ln w="38100">
            <a:solidFill>
              <a:srgbClr val="D8CAE1"/>
            </a:solidFill>
          </a:ln>
        </p:spPr>
      </p:pic>
      <p:pic>
        <p:nvPicPr>
          <p:cNvPr id="6" name="Picture 4" descr="Palestine and Israel: Mapping an annexation | Infographic News | Al Jazeera">
            <a:extLst>
              <a:ext uri="{FF2B5EF4-FFF2-40B4-BE49-F238E27FC236}">
                <a16:creationId xmlns:a16="http://schemas.microsoft.com/office/drawing/2014/main" id="{7FFCE24B-21FF-9842-80FF-3C26CC88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2174" y="3450383"/>
            <a:ext cx="4267546" cy="2400494"/>
          </a:xfrm>
          <a:prstGeom prst="rect">
            <a:avLst/>
          </a:prstGeom>
          <a:noFill/>
          <a:ln w="38100">
            <a:solidFill>
              <a:srgbClr val="0F7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848D19AD-DB22-4B3E-AB82-AA30D59B8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66816" y="1357618"/>
            <a:ext cx="518205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97F8F-FC7D-814A-8446-2136E8ADE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928" y="1702958"/>
            <a:ext cx="4558191" cy="146479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EFFFF"/>
                </a:solidFill>
              </a:rPr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30D97-5275-1444-9D2F-60BBF89D1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748" y="3115688"/>
            <a:ext cx="4558191" cy="2819365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D8CAE1"/>
                </a:solidFill>
              </a:rPr>
              <a:t>Gaza is part of historic Palestine-Israel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CCCC99"/>
                </a:solidFill>
              </a:rPr>
              <a:t>After the Nakba of 1948, Gaza was controlled by </a:t>
            </a:r>
            <a:r>
              <a:rPr lang="en-GB" sz="2400" b="1" dirty="0">
                <a:solidFill>
                  <a:srgbClr val="CCCC99"/>
                </a:solidFill>
              </a:rPr>
              <a:t>Egypt</a:t>
            </a:r>
            <a:r>
              <a:rPr lang="en-GB" sz="2400" dirty="0">
                <a:solidFill>
                  <a:srgbClr val="CCCC99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F7F00"/>
                </a:solidFill>
              </a:rPr>
              <a:t>In 1967, Israel invaded and took control (it </a:t>
            </a:r>
            <a:r>
              <a:rPr lang="en-GB" sz="2400" b="1" dirty="0">
                <a:solidFill>
                  <a:srgbClr val="0F7F00"/>
                </a:solidFill>
              </a:rPr>
              <a:t>occupied</a:t>
            </a:r>
            <a:r>
              <a:rPr lang="en-GB" sz="2400" dirty="0">
                <a:solidFill>
                  <a:srgbClr val="0F7F00"/>
                </a:solidFill>
              </a:rPr>
              <a:t> Gaza)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75C94-51B7-9A41-9D87-14B6964BD1BF}"/>
              </a:ext>
            </a:extLst>
          </p:cNvPr>
          <p:cNvSpPr txBox="1"/>
          <p:nvPr/>
        </p:nvSpPr>
        <p:spPr>
          <a:xfrm>
            <a:off x="424655" y="693345"/>
            <a:ext cx="117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D8CAE1"/>
                </a:solidFill>
              </a:rPr>
              <a:t>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0F612B-6670-514C-8CD8-6FD04B9BED43}"/>
              </a:ext>
            </a:extLst>
          </p:cNvPr>
          <p:cNvSpPr txBox="1"/>
          <p:nvPr/>
        </p:nvSpPr>
        <p:spPr>
          <a:xfrm>
            <a:off x="2625355" y="715229"/>
            <a:ext cx="117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CCC99"/>
                </a:solidFill>
              </a:rPr>
              <a:t>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812FC1-6CAB-6E4F-BBED-7D11C4D76E0B}"/>
              </a:ext>
            </a:extLst>
          </p:cNvPr>
          <p:cNvSpPr txBox="1"/>
          <p:nvPr/>
        </p:nvSpPr>
        <p:spPr>
          <a:xfrm>
            <a:off x="512072" y="3324169"/>
            <a:ext cx="117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F7F00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82266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F215CD-70F9-D041-8330-24B37E6E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96" y="650017"/>
            <a:ext cx="4072279" cy="1719072"/>
          </a:xfrm>
        </p:spPr>
        <p:txBody>
          <a:bodyPr anchor="b">
            <a:normAutofit/>
          </a:bodyPr>
          <a:lstStyle/>
          <a:p>
            <a:r>
              <a:rPr lang="en-GB" sz="4800" dirty="0"/>
              <a:t>Hamas in Gaza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FA976-01FE-734C-AEC5-537459F4F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13" y="2882646"/>
            <a:ext cx="3775375" cy="3410712"/>
          </a:xfrm>
        </p:spPr>
        <p:txBody>
          <a:bodyPr anchor="t">
            <a:noAutofit/>
          </a:bodyPr>
          <a:lstStyle/>
          <a:p>
            <a:r>
              <a:rPr lang="en-GB" sz="2000" dirty="0"/>
              <a:t>Today we are looking at what has happened in Gaza since 1967, particularly since 2006</a:t>
            </a:r>
          </a:p>
          <a:p>
            <a:r>
              <a:rPr lang="en-GB" sz="2000" dirty="0"/>
              <a:t>Last lesson we looked at the 2006 Palestine election, won by </a:t>
            </a:r>
            <a:r>
              <a:rPr lang="en-GB" sz="2000" dirty="0">
                <a:solidFill>
                  <a:srgbClr val="0F7F00"/>
                </a:solidFill>
              </a:rPr>
              <a:t>Hamas</a:t>
            </a:r>
          </a:p>
          <a:p>
            <a:r>
              <a:rPr lang="en-GB" sz="2000" dirty="0"/>
              <a:t>Fatah didn’t accept the result and took control of the West Bank </a:t>
            </a:r>
          </a:p>
          <a:p>
            <a:r>
              <a:rPr lang="en-GB" sz="2000" dirty="0"/>
              <a:t>Hamas took control of Gaza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338FA-41E7-5042-AF45-019B7B1C5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167" t="9931" r="4365" b="11957"/>
          <a:stretch/>
        </p:blipFill>
        <p:spPr>
          <a:xfrm rot="21043200">
            <a:off x="4754612" y="387499"/>
            <a:ext cx="7385987" cy="39421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C85EC97-AFAE-B149-B0EB-AC66247B9F3A}"/>
              </a:ext>
            </a:extLst>
          </p:cNvPr>
          <p:cNvSpPr/>
          <p:nvPr/>
        </p:nvSpPr>
        <p:spPr>
          <a:xfrm rot="20972021">
            <a:off x="7376986" y="2566061"/>
            <a:ext cx="4827694" cy="633170"/>
          </a:xfrm>
          <a:prstGeom prst="ellipse">
            <a:avLst/>
          </a:prstGeom>
          <a:noFill/>
          <a:ln w="38100">
            <a:solidFill>
              <a:srgbClr val="0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5F22B3-5C4E-1C45-BF10-BAA4E236908C}"/>
              </a:ext>
            </a:extLst>
          </p:cNvPr>
          <p:cNvCxnSpPr>
            <a:cxnSpLocks/>
          </p:cNvCxnSpPr>
          <p:nvPr/>
        </p:nvCxnSpPr>
        <p:spPr>
          <a:xfrm flipV="1">
            <a:off x="4146115" y="3429003"/>
            <a:ext cx="3226048" cy="1831929"/>
          </a:xfrm>
          <a:prstGeom prst="straightConnector1">
            <a:avLst/>
          </a:prstGeom>
          <a:ln w="38100">
            <a:solidFill>
              <a:srgbClr val="0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srael&amp;#39;s borders explained in maps - BBC News">
            <a:extLst>
              <a:ext uri="{FF2B5EF4-FFF2-40B4-BE49-F238E27FC236}">
                <a16:creationId xmlns:a16="http://schemas.microsoft.com/office/drawing/2014/main" id="{F28276FD-F0CE-0C42-8F67-D749A61BB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/>
          <a:stretch/>
        </p:blipFill>
        <p:spPr bwMode="auto">
          <a:xfrm rot="482815">
            <a:off x="4907405" y="4365759"/>
            <a:ext cx="3320006" cy="290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D5F0AF9-EF89-B849-9743-68EB317F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77431">
            <a:off x="7610469" y="3618718"/>
            <a:ext cx="4408548" cy="293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43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9DC27-35A2-B345-8E89-67E4A0A2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264577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15b. The blockade of Gaza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36646C2-A4C2-4540-A17F-76B1C99BC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54" y="2129837"/>
            <a:ext cx="5721262" cy="3002725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Since 2007, Gaza has been under </a:t>
            </a:r>
            <a:r>
              <a:rPr lang="en-GB" sz="1600" b="1" dirty="0"/>
              <a:t>blockade </a:t>
            </a:r>
            <a:r>
              <a:rPr lang="en-GB" sz="1600" dirty="0"/>
              <a:t>by Israel because of concerns about Hamas (and Israel wanting more control over Palestinian land)</a:t>
            </a:r>
          </a:p>
          <a:p>
            <a:r>
              <a:rPr lang="en-GB" sz="1600" dirty="0"/>
              <a:t>This is an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air,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E14D4D"/>
                </a:solidFill>
              </a:rPr>
              <a:t>land </a:t>
            </a:r>
            <a:r>
              <a:rPr lang="en-GB" sz="1600" dirty="0"/>
              <a:t>and</a:t>
            </a:r>
            <a:r>
              <a:rPr lang="en-GB" sz="1600" dirty="0">
                <a:solidFill>
                  <a:srgbClr val="E14D4D"/>
                </a:solidFill>
              </a:rPr>
              <a:t> </a:t>
            </a:r>
            <a:r>
              <a:rPr lang="en-GB" sz="1600" dirty="0">
                <a:solidFill>
                  <a:srgbClr val="00B0F0"/>
                </a:solidFill>
              </a:rPr>
              <a:t>sea</a:t>
            </a:r>
            <a:r>
              <a:rPr lang="en-GB" sz="1600" dirty="0"/>
              <a:t> blockade</a:t>
            </a:r>
          </a:p>
          <a:p>
            <a:r>
              <a:rPr lang="en-GB" sz="1600" dirty="0"/>
              <a:t>Since 2007, nothing has been able to get </a:t>
            </a:r>
            <a:r>
              <a:rPr lang="en-GB" sz="1600" i="1" dirty="0"/>
              <a:t>in or out of Gaza, </a:t>
            </a:r>
            <a:r>
              <a:rPr lang="en-GB" sz="1600" dirty="0"/>
              <a:t>except a very limited amount of aid and a few people</a:t>
            </a:r>
          </a:p>
          <a:p>
            <a:r>
              <a:rPr lang="en-GB" sz="1600" dirty="0"/>
              <a:t>Some of the items not allowed into</a:t>
            </a:r>
            <a:r>
              <a:rPr lang="en-GB" sz="1600" b="1" dirty="0"/>
              <a:t> </a:t>
            </a:r>
            <a:r>
              <a:rPr lang="en-GB" sz="1600" dirty="0"/>
              <a:t>Gaza include </a:t>
            </a:r>
            <a:r>
              <a:rPr lang="en-GB" sz="1600" b="1" dirty="0"/>
              <a:t>crayons, footballs, musical instruments, wheelchairs, soap, shampoo, wood and concrete</a:t>
            </a:r>
          </a:p>
          <a:p>
            <a:r>
              <a:rPr lang="en-GB" sz="1600" dirty="0"/>
              <a:t>2 million people live in Gaza, an area of land the size of Sheffield in the UK or Lucknow in India</a:t>
            </a:r>
          </a:p>
          <a:p>
            <a:endParaRPr lang="en-GB" sz="16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4B9136-D98F-4D4B-A3D5-098653B79069}"/>
              </a:ext>
            </a:extLst>
          </p:cNvPr>
          <p:cNvGrpSpPr/>
          <p:nvPr/>
        </p:nvGrpSpPr>
        <p:grpSpPr>
          <a:xfrm>
            <a:off x="9022080" y="176463"/>
            <a:ext cx="2994660" cy="832078"/>
            <a:chOff x="0" y="79715"/>
            <a:chExt cx="6263640" cy="1286634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974D88B-A437-974E-B23A-18E7AB1D9485}"/>
                </a:ext>
              </a:extLst>
            </p:cNvPr>
            <p:cNvSpPr/>
            <p:nvPr/>
          </p:nvSpPr>
          <p:spPr>
            <a:xfrm>
              <a:off x="0" y="79715"/>
              <a:ext cx="6263640" cy="12866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77DD9BED-6DAA-F341-B23B-0DDB886C91B4}"/>
                </a:ext>
              </a:extLst>
            </p:cNvPr>
            <p:cNvSpPr txBox="1"/>
            <p:nvPr/>
          </p:nvSpPr>
          <p:spPr>
            <a:xfrm>
              <a:off x="62808" y="142523"/>
              <a:ext cx="6138024" cy="1161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 dirty="0"/>
                <a:t>Blockade: </a:t>
              </a:r>
              <a:r>
                <a:rPr lang="en-GB" sz="1600" b="0" kern="1200" dirty="0"/>
                <a:t>When land is sealed off to prevent people or goods from entering or leaving</a:t>
              </a:r>
              <a:endParaRPr lang="en-US" sz="1600" b="0" kern="1200" dirty="0"/>
            </a:p>
          </p:txBody>
        </p:sp>
      </p:grpSp>
      <p:pic>
        <p:nvPicPr>
          <p:cNvPr id="1028" name="Picture 4" descr="Israel-Palestinian conflict: Life in the Gaza Strip - BBC News">
            <a:extLst>
              <a:ext uri="{FF2B5EF4-FFF2-40B4-BE49-F238E27FC236}">
                <a16:creationId xmlns:a16="http://schemas.microsoft.com/office/drawing/2014/main" id="{7DC7DC77-709A-BC4E-B9A5-3D81ACDE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51" y="1854717"/>
            <a:ext cx="5006195" cy="494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5DC54D-8D28-F346-91A0-F876D85D0F9B}"/>
              </a:ext>
            </a:extLst>
          </p:cNvPr>
          <p:cNvSpPr txBox="1"/>
          <p:nvPr/>
        </p:nvSpPr>
        <p:spPr>
          <a:xfrm>
            <a:off x="667054" y="5166061"/>
            <a:ext cx="555359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u="sng" dirty="0"/>
              <a:t>In small groups: </a:t>
            </a:r>
          </a:p>
          <a:p>
            <a:pPr algn="ctr"/>
            <a:r>
              <a:rPr lang="en-GB" sz="1600" dirty="0"/>
              <a:t>1. List 3 things this map tells you about Gaza</a:t>
            </a:r>
          </a:p>
          <a:p>
            <a:pPr algn="ctr"/>
            <a:r>
              <a:rPr lang="en-GB" sz="1600" dirty="0"/>
              <a:t>2. Can you imagine your life without the objects listed above?</a:t>
            </a:r>
          </a:p>
        </p:txBody>
      </p:sp>
    </p:spTree>
    <p:extLst>
      <p:ext uri="{BB962C8B-B14F-4D97-AF65-F5344CB8AC3E}">
        <p14:creationId xmlns:p14="http://schemas.microsoft.com/office/powerpoint/2010/main" val="40065083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1579</Words>
  <Application>Microsoft Macintosh PowerPoint</Application>
  <PresentationFormat>Widescreen</PresentationFormat>
  <Paragraphs>126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Bodoni 72 Book</vt:lpstr>
      <vt:lpstr>Calibri</vt:lpstr>
      <vt:lpstr>Calibri Light</vt:lpstr>
      <vt:lpstr>Comic Sans MS</vt:lpstr>
      <vt:lpstr>Courier</vt:lpstr>
      <vt:lpstr>Impact</vt:lpstr>
      <vt:lpstr>1_Office Theme</vt:lpstr>
      <vt:lpstr>Office Theme</vt:lpstr>
      <vt:lpstr>What are the consequences of the blockade on Gaza?</vt:lpstr>
      <vt:lpstr>Learning objectives</vt:lpstr>
      <vt:lpstr>15a. Keywords</vt:lpstr>
      <vt:lpstr>Today’s keywords</vt:lpstr>
      <vt:lpstr>PowerPoint Presentation</vt:lpstr>
      <vt:lpstr>Recap</vt:lpstr>
      <vt:lpstr>Recap</vt:lpstr>
      <vt:lpstr>Hamas in Gaza</vt:lpstr>
      <vt:lpstr>15b. The blockade of Gaza</vt:lpstr>
      <vt:lpstr>15c. Timeline activity</vt:lpstr>
      <vt:lpstr>15c. Timeline activity</vt:lpstr>
      <vt:lpstr>Working independently, use your timeline to answer this question in your book:  If you had been born in Gaza in 2007, what would you have experienced by now?</vt:lpstr>
      <vt:lpstr>Watch this video about life in Gaza: https://vimeo.com/632224922 </vt:lpstr>
      <vt:lpstr>PowerPoint Presentation</vt:lpstr>
      <vt:lpstr>Photos of life in Gaza</vt:lpstr>
      <vt:lpstr>PowerPoint Presentation</vt:lpstr>
      <vt:lpstr>PowerPoint Presentation</vt:lpstr>
      <vt:lpstr>PowerPoint Presentation</vt:lpstr>
      <vt:lpstr>Working in small groups, use the photos to help you answer these questions:</vt:lpstr>
      <vt:lpstr>Gaza’s humanitarian crisis</vt:lpstr>
      <vt:lpstr>PowerPoint Presentation</vt:lpstr>
      <vt:lpstr>15d. What have the UN and human rights organisations said about the situation in Gaza?</vt:lpstr>
      <vt:lpstr>As well as civilians, Israel has targeted the international media in Gaza, who report on the ongoing humanitarian crisis there:</vt:lpstr>
      <vt:lpstr>PowerPoint Presentation</vt:lpstr>
      <vt:lpstr>Homework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Gaza Massacre (2008-2009)</dc:title>
  <dc:subject/>
  <dc:creator>Kelsted, Charlotte</dc:creator>
  <cp:keywords/>
  <dc:description/>
  <cp:lastModifiedBy>Kelsted, Charlotte</cp:lastModifiedBy>
  <cp:revision>376</cp:revision>
  <dcterms:created xsi:type="dcterms:W3CDTF">2021-11-25T18:10:00Z</dcterms:created>
  <dcterms:modified xsi:type="dcterms:W3CDTF">2021-12-08T17:51:28Z</dcterms:modified>
  <cp:category/>
</cp:coreProperties>
</file>